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703" r:id="rId2"/>
    <p:sldId id="807" r:id="rId3"/>
    <p:sldId id="809" r:id="rId4"/>
    <p:sldId id="806" r:id="rId5"/>
    <p:sldId id="796" r:id="rId6"/>
    <p:sldId id="797" r:id="rId7"/>
    <p:sldId id="808" r:id="rId8"/>
    <p:sldId id="728" r:id="rId9"/>
    <p:sldId id="729" r:id="rId10"/>
    <p:sldId id="730" r:id="rId11"/>
    <p:sldId id="731" r:id="rId12"/>
    <p:sldId id="732" r:id="rId13"/>
    <p:sldId id="733" r:id="rId14"/>
    <p:sldId id="734" r:id="rId15"/>
    <p:sldId id="735" r:id="rId16"/>
    <p:sldId id="736" r:id="rId17"/>
    <p:sldId id="737" r:id="rId18"/>
    <p:sldId id="773" r:id="rId19"/>
    <p:sldId id="738" r:id="rId20"/>
    <p:sldId id="739" r:id="rId21"/>
    <p:sldId id="740" r:id="rId22"/>
    <p:sldId id="741" r:id="rId23"/>
    <p:sldId id="742" r:id="rId24"/>
    <p:sldId id="743" r:id="rId25"/>
    <p:sldId id="744" r:id="rId26"/>
    <p:sldId id="745" r:id="rId27"/>
    <p:sldId id="746" r:id="rId28"/>
    <p:sldId id="747" r:id="rId29"/>
    <p:sldId id="748" r:id="rId30"/>
    <p:sldId id="749" r:id="rId31"/>
    <p:sldId id="750" r:id="rId32"/>
    <p:sldId id="751" r:id="rId33"/>
    <p:sldId id="752" r:id="rId34"/>
    <p:sldId id="753" r:id="rId35"/>
    <p:sldId id="754" r:id="rId36"/>
    <p:sldId id="774" r:id="rId37"/>
    <p:sldId id="775" r:id="rId38"/>
    <p:sldId id="776" r:id="rId39"/>
    <p:sldId id="777" r:id="rId40"/>
    <p:sldId id="778" r:id="rId41"/>
    <p:sldId id="784" r:id="rId42"/>
    <p:sldId id="785" r:id="rId43"/>
    <p:sldId id="786" r:id="rId44"/>
    <p:sldId id="787" r:id="rId45"/>
    <p:sldId id="788" r:id="rId46"/>
    <p:sldId id="789" r:id="rId47"/>
    <p:sldId id="790" r:id="rId48"/>
    <p:sldId id="791" r:id="rId49"/>
    <p:sldId id="792" r:id="rId50"/>
    <p:sldId id="793" r:id="rId51"/>
    <p:sldId id="794" r:id="rId52"/>
    <p:sldId id="814" r:id="rId53"/>
    <p:sldId id="815" r:id="rId54"/>
    <p:sldId id="816" r:id="rId55"/>
    <p:sldId id="817" r:id="rId56"/>
    <p:sldId id="818" r:id="rId57"/>
    <p:sldId id="819" r:id="rId58"/>
    <p:sldId id="820" r:id="rId59"/>
    <p:sldId id="821" r:id="rId60"/>
    <p:sldId id="822" r:id="rId61"/>
    <p:sldId id="394" r:id="rId62"/>
    <p:sldId id="839" r:id="rId6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0000"/>
    <a:srgbClr val="D93238"/>
    <a:srgbClr val="FFFF00"/>
    <a:srgbClr val="C0C0C0"/>
    <a:srgbClr val="B2B2B2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222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4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7" Type="http://schemas.openxmlformats.org/officeDocument/2006/relationships/image" Target="../media/image127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6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AC13CD5B-0204-4720-83B2-D048B1B90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25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44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36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48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19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17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59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0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37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23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02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20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7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98E6D-AAED-41DE-A798-1FE06BDC8277}" type="slidenum">
              <a:rPr smtClean="0"/>
              <a:pPr/>
              <a:t>2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98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44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328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9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35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3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91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26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7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29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98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30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20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98E6D-AAED-41DE-A798-1FE06BDC8277}" type="slidenum">
              <a:rPr smtClean="0"/>
              <a:pPr/>
              <a:t>3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3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3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22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99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995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46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47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200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39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390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40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2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891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486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678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168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900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365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805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971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525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49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568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50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36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409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51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534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745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988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013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805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60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212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105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59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337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60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11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7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054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13CD5B-0204-4720-83B2-D048B1B9000A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66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8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89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9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4AB2B-6167-4E50-8953-AA6E795D1717}" type="slidenum">
              <a:rPr lang="en-US"/>
              <a:pPr/>
              <a:t>10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2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29F3B-D01A-4B80-A8AA-042D9B801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F0A88-CA53-4CDF-BD0E-AEFA1A418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DBD66-EED6-42EB-94C7-BD851A0A3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B8B15-0084-42EB-8715-D2F062325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5B6AD-6D13-4D0F-BE32-D19F4AD57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7EF72-7CC2-4747-B68E-56B373F31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83AAD-AE39-479E-9858-7571DD73F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B07A6F-EA16-4453-8E0C-7AA46D4B2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B9930-B101-4AC6-923D-3FCAA5E31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32E6-3812-4755-AB7A-4D138666B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D04B0-D64B-4FE2-A4FF-56CAA9D34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0DD0022-3B45-45DA-9188-8BBB7753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6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39.wmf"/><Relationship Id="rId5" Type="http://schemas.openxmlformats.org/officeDocument/2006/relationships/image" Target="../media/image41.pn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40.png"/><Relationship Id="rId9" Type="http://schemas.openxmlformats.org/officeDocument/2006/relationships/image" Target="../media/image38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0.png"/><Relationship Id="rId5" Type="http://schemas.openxmlformats.org/officeDocument/2006/relationships/image" Target="../media/image79.wmf"/><Relationship Id="rId4" Type="http://schemas.openxmlformats.org/officeDocument/2006/relationships/oleObject" Target="../embeddings/oleObject1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4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04.wmf"/><Relationship Id="rId4" Type="http://schemas.openxmlformats.org/officeDocument/2006/relationships/oleObject" Target="../embeddings/oleObject2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125.wmf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127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124.wmf"/><Relationship Id="rId5" Type="http://schemas.openxmlformats.org/officeDocument/2006/relationships/image" Target="../media/image121.wmf"/><Relationship Id="rId15" Type="http://schemas.openxmlformats.org/officeDocument/2006/relationships/image" Target="../media/image126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23.wmf"/><Relationship Id="rId14" Type="http://schemas.openxmlformats.org/officeDocument/2006/relationships/oleObject" Target="../embeddings/oleObject28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2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5" Type="http://schemas.openxmlformats.org/officeDocument/2006/relationships/image" Target="../media/image161.png"/><Relationship Id="rId4" Type="http://schemas.openxmlformats.org/officeDocument/2006/relationships/image" Target="../media/image1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0.png"/><Relationship Id="rId5" Type="http://schemas.microsoft.com/office/2007/relationships/hdphoto" Target="../media/hdphoto1.wdp"/><Relationship Id="rId4" Type="http://schemas.openxmlformats.org/officeDocument/2006/relationships/image" Target="../media/image2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95350" y="609600"/>
            <a:ext cx="7239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24384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Signal processing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3276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Two Frequencies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86371" name="Picture 3" descr="C:\Users\fenyo\Google Drive\NYU\Teaching\2014  Spring BMI Methods - Signal Processing\figs\sin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874047"/>
            <a:ext cx="2743200" cy="2679153"/>
          </a:xfrm>
          <a:prstGeom prst="rect">
            <a:avLst/>
          </a:prstGeom>
          <a:noFill/>
        </p:spPr>
      </p:pic>
      <p:pic>
        <p:nvPicPr>
          <p:cNvPr id="186372" name="Picture 4" descr="C:\Users\fenyo\Google Drive\NYU\Teaching\2014  Spring BMI Methods - Signal Processing\figs\sin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762001"/>
            <a:ext cx="2743200" cy="2679153"/>
          </a:xfrm>
          <a:prstGeom prst="rect">
            <a:avLst/>
          </a:prstGeom>
          <a:noFill/>
        </p:spPr>
      </p:pic>
      <p:pic>
        <p:nvPicPr>
          <p:cNvPr id="186373" name="Picture 5" descr="C:\Users\fenyo\Google Drive\NYU\Teaching\2014  Spring BMI Methods - Signal Processing\figs\sin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749847"/>
            <a:ext cx="2743200" cy="2679153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3657600" y="3429000"/>
            <a:ext cx="4572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29200" y="3429000"/>
            <a:ext cx="45720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2290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Fourier Transform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57400" y="908050"/>
          <a:ext cx="5230169" cy="168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58" name="Equation" r:id="rId4" imgW="1459866" imgH="469696" progId="Equation.3">
                  <p:embed/>
                </p:oleObj>
              </mc:Choice>
              <mc:Fallback>
                <p:oleObj name="Equation" r:id="rId4" imgW="1459866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908050"/>
                        <a:ext cx="5230169" cy="168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751013" y="2819400"/>
          <a:ext cx="59420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59" name="Equation" r:id="rId6" imgW="1841500" imgH="279400" progId="Equation.3">
                  <p:embed/>
                </p:oleObj>
              </mc:Choice>
              <mc:Fallback>
                <p:oleObj name="Equation" r:id="rId6" imgW="1841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1013" y="2819400"/>
                        <a:ext cx="5942012" cy="90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C:\Users\fenyo\Google Drive\NYU\Teaching\2014  Spring BMI Methods - Signal Processing\figs\sin-co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4038600"/>
            <a:ext cx="2743200" cy="2568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973536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Fourier Transform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4" name="Picture 2" descr="C:\Users\fenyo\Google Drive\NYU\Teaching\2014  Spring BMI Methods - Signal Processing\figs\fft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838200"/>
            <a:ext cx="2743200" cy="2652348"/>
          </a:xfrm>
          <a:prstGeom prst="rect">
            <a:avLst/>
          </a:prstGeom>
          <a:noFill/>
        </p:spPr>
      </p:pic>
      <p:pic>
        <p:nvPicPr>
          <p:cNvPr id="5" name="Picture 3" descr="C:\Users\fenyo\Google Drive\NYU\Teaching\2014  Spring BMI Methods - Signal Processing\figs\sin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38200"/>
            <a:ext cx="2743200" cy="26791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52600" y="3886200"/>
            <a:ext cx="459613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from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numpy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import *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x=2.0*pi*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arange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(1000.0)/100000.0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sin1 = sin(1000.0*x)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sin2 = 0.2*sin(10000.0*x)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sin12=sin1+sin2</a:t>
            </a:r>
          </a:p>
          <a:p>
            <a:r>
              <a:rPr lang="en-US" sz="2400" b="1" dirty="0">
                <a:latin typeface="Courier New" pitchFamily="49" charset="0"/>
                <a:cs typeface="Courier New" pitchFamily="49" charset="0"/>
              </a:rPr>
              <a:t>fft12=</a:t>
            </a:r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fft.rfft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(sin12)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19600" y="2057400"/>
            <a:ext cx="5334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5918200" y="33782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1408039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Inverse Fourier Transform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4" name="Picture 2" descr="C:\Users\fenyo\Google Drive\NYU\Teaching\2014  Spring BMI Methods - Signal Processing\figs\fft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838200"/>
            <a:ext cx="2743200" cy="2652348"/>
          </a:xfrm>
          <a:prstGeom prst="rect">
            <a:avLst/>
          </a:prstGeom>
          <a:noFill/>
        </p:spPr>
      </p:pic>
      <p:pic>
        <p:nvPicPr>
          <p:cNvPr id="5" name="Picture 3" descr="C:\Users\fenyo\Google Drive\NYU\Teaching\2014  Spring BMI Methods - Signal Processing\figs\sin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838200"/>
            <a:ext cx="2743200" cy="2679153"/>
          </a:xfrm>
          <a:prstGeom prst="rect">
            <a:avLst/>
          </a:prstGeom>
          <a:noFill/>
        </p:spPr>
      </p:pic>
      <p:pic>
        <p:nvPicPr>
          <p:cNvPr id="6" name="Picture 3" descr="C:\Users\fenyo\Google Drive\NYU\Teaching\2014  Spring BMI Methods - Signal Processing\figs\sin12_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962400"/>
            <a:ext cx="2743200" cy="2679153"/>
          </a:xfrm>
          <a:prstGeom prst="rect">
            <a:avLst/>
          </a:prstGeom>
          <a:noFill/>
        </p:spPr>
      </p:pic>
      <p:graphicFrame>
        <p:nvGraphicFramePr>
          <p:cNvPr id="189442" name="Object 2"/>
          <p:cNvGraphicFramePr>
            <a:graphicFrameLocks noChangeAspect="1"/>
          </p:cNvGraphicFramePr>
          <p:nvPr/>
        </p:nvGraphicFramePr>
        <p:xfrm>
          <a:off x="53975" y="4419600"/>
          <a:ext cx="4822825" cy="1537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4" name="Equation" r:id="rId7" imgW="1473200" imgH="469900" progId="Equation.3">
                  <p:embed/>
                </p:oleObj>
              </mc:Choice>
              <mc:Fallback>
                <p:oleObj name="Equation" r:id="rId7" imgW="1473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" y="4419600"/>
                        <a:ext cx="4822825" cy="15379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6400800" y="3632200"/>
            <a:ext cx="0" cy="330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5918200" y="33782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88190139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Inverse Fourier Transform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4" name="Picture 2" descr="C:\Users\fenyo\Google Drive\NYU\Teaching\2014  Spring BMI Methods - Signal Processing\figs\fft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838200"/>
            <a:ext cx="2743200" cy="2652348"/>
          </a:xfrm>
          <a:prstGeom prst="rect">
            <a:avLst/>
          </a:prstGeom>
          <a:noFill/>
        </p:spPr>
      </p:pic>
      <p:pic>
        <p:nvPicPr>
          <p:cNvPr id="5" name="Picture 3" descr="C:\Users\fenyo\Google Drive\NYU\Teaching\2014  Spring BMI Methods - Signal Processing\figs\sin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38200"/>
            <a:ext cx="2743200" cy="2679153"/>
          </a:xfrm>
          <a:prstGeom prst="rect">
            <a:avLst/>
          </a:prstGeom>
          <a:noFill/>
        </p:spPr>
      </p:pic>
      <p:pic>
        <p:nvPicPr>
          <p:cNvPr id="6" name="Picture 3" descr="C:\Users\fenyo\Google Drive\NYU\Teaching\2014  Spring BMI Methods - Signal Processing\figs\sin12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962400"/>
            <a:ext cx="2743200" cy="267915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3886200"/>
            <a:ext cx="534633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from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numpy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import *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x=2.0*pi*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arange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(1000.0)/100000.0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sin1 = sin(1000.0*x)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sin2 = 0.2*sin(10000.0*x)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sin12=sin1+sin2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fft12=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fft.rfft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(sin12)</a:t>
            </a:r>
          </a:p>
          <a:p>
            <a:r>
              <a:rPr lang="en-US" sz="2400" b="1" dirty="0">
                <a:latin typeface="Courier New" pitchFamily="49" charset="0"/>
                <a:cs typeface="Courier New" pitchFamily="49" charset="0"/>
              </a:rPr>
              <a:t>sin12_=</a:t>
            </a:r>
          </a:p>
          <a:p>
            <a:r>
              <a:rPr lang="en-US" sz="2400" b="1" dirty="0" err="1">
                <a:latin typeface="Courier New" pitchFamily="49" charset="0"/>
                <a:cs typeface="Courier New" pitchFamily="49" charset="0"/>
              </a:rPr>
              <a:t>fft.irfft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(fft12,len(sin12))</a:t>
            </a:r>
          </a:p>
        </p:txBody>
      </p:sp>
      <p:sp>
        <p:nvSpPr>
          <p:cNvPr id="10" name="Rectangle 87"/>
          <p:cNvSpPr>
            <a:spLocks noChangeArrowheads="1"/>
          </p:cNvSpPr>
          <p:nvPr/>
        </p:nvSpPr>
        <p:spPr bwMode="auto">
          <a:xfrm>
            <a:off x="5918200" y="33782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400800" y="3632200"/>
            <a:ext cx="0" cy="330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69705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Inverse Fourier Transform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86370" name="Picture 2" descr="C:\Users\fenyo\Google Drive\NYU\Teaching\2014  Spring BMI Methods - Signal Processing\figs\fft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838200"/>
            <a:ext cx="2743200" cy="2652348"/>
          </a:xfrm>
          <a:prstGeom prst="rect">
            <a:avLst/>
          </a:prstGeom>
          <a:noFill/>
        </p:spPr>
      </p:pic>
      <p:pic>
        <p:nvPicPr>
          <p:cNvPr id="186371" name="Picture 3" descr="C:\Users\fenyo\Google Drive\NYU\Teaching\2014  Spring BMI Methods - Signal Processing\figs\sin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838200"/>
            <a:ext cx="2743200" cy="2679153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6172200" y="914400"/>
            <a:ext cx="0" cy="24384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7394" name="Picture 2" descr="C:\Users\fenyo\Google Drive\NYU\Teaching\2014  Spring BMI Methods - Signal Processing\figs\sine12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343400"/>
            <a:ext cx="1828800" cy="1786102"/>
          </a:xfrm>
          <a:prstGeom prst="rect">
            <a:avLst/>
          </a:prstGeom>
          <a:noFill/>
        </p:spPr>
      </p:pic>
      <p:pic>
        <p:nvPicPr>
          <p:cNvPr id="187395" name="Picture 3" descr="C:\Users\fenyo\Google Drive\NYU\Teaching\2014  Spring BMI Methods - Signal Processing\figs\sin12_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343400"/>
            <a:ext cx="1828800" cy="1786102"/>
          </a:xfrm>
          <a:prstGeom prst="rect">
            <a:avLst/>
          </a:prstGeom>
          <a:noFill/>
        </p:spPr>
      </p:pic>
      <p:pic>
        <p:nvPicPr>
          <p:cNvPr id="187396" name="Picture 4" descr="C:\Users\fenyo\Desktop\sine12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343400"/>
            <a:ext cx="1828800" cy="1747598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H="1">
            <a:off x="3124200" y="3733800"/>
            <a:ext cx="20574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81600" y="3733800"/>
            <a:ext cx="2362200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81600" y="3962400"/>
            <a:ext cx="990600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724400" y="4038600"/>
            <a:ext cx="9144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72200" y="4114800"/>
            <a:ext cx="1371600" cy="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934200" y="4191000"/>
            <a:ext cx="0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87"/>
          <p:cNvSpPr>
            <a:spLocks noChangeArrowheads="1"/>
          </p:cNvSpPr>
          <p:nvPr/>
        </p:nvSpPr>
        <p:spPr bwMode="auto">
          <a:xfrm>
            <a:off x="5918200" y="33782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737185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A Peak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90466" name="Picture 2" descr="C:\Users\fenyo\Google Drive\NYU\Teaching\2014  Spring BMI Methods - Signal Processing\figs\gaussi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0"/>
            <a:ext cx="4670522" cy="457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82066" y="4800600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mic Sans MS" pitchFamily="66" charset="0"/>
              </a:rPr>
              <a:t>centroid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9732" y="3048000"/>
            <a:ext cx="16546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itchFamily="66" charset="0"/>
              </a:rPr>
              <a:t>full width </a:t>
            </a:r>
          </a:p>
          <a:p>
            <a:pPr algn="ctr"/>
            <a:r>
              <a:rPr lang="en-US" sz="2400" dirty="0">
                <a:latin typeface="Comic Sans MS" pitchFamily="66" charset="0"/>
              </a:rPr>
              <a:t>at half </a:t>
            </a:r>
          </a:p>
          <a:p>
            <a:pPr algn="ctr"/>
            <a:r>
              <a:rPr lang="en-US" sz="2400" dirty="0">
                <a:latin typeface="Comic Sans MS" pitchFamily="66" charset="0"/>
              </a:rPr>
              <a:t>maximum </a:t>
            </a:r>
          </a:p>
          <a:p>
            <a:pPr algn="ctr"/>
            <a:r>
              <a:rPr lang="en-US" sz="2400" dirty="0">
                <a:latin typeface="Comic Sans MS" pitchFamily="66" charset="0"/>
              </a:rPr>
              <a:t>(FWHM)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394200" y="3848100"/>
            <a:ext cx="4572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22800" y="1689100"/>
            <a:ext cx="0" cy="38100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14553" y="5105400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area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810000" y="2057400"/>
            <a:ext cx="0" cy="3543300"/>
          </a:xfrm>
          <a:prstGeom prst="line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43200" y="3429000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height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660900" y="4305300"/>
            <a:ext cx="546100" cy="609600"/>
          </a:xfrm>
          <a:prstGeom prst="line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4572000" y="4191000"/>
            <a:ext cx="76200" cy="762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62400" y="1295400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maximum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3456" y="2316540"/>
            <a:ext cx="15071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 pitchFamily="66" charset="0"/>
              </a:rPr>
              <a:t>mean</a:t>
            </a:r>
          </a:p>
          <a:p>
            <a:pPr algn="ctr"/>
            <a:r>
              <a:rPr lang="en-US" sz="2400" dirty="0">
                <a:latin typeface="Comic Sans MS" pitchFamily="66" charset="0"/>
              </a:rPr>
              <a:t>variance</a:t>
            </a:r>
          </a:p>
          <a:p>
            <a:pPr algn="ctr"/>
            <a:r>
              <a:rPr lang="en-US" sz="2400" dirty="0" err="1">
                <a:latin typeface="Comic Sans MS" pitchFamily="66" charset="0"/>
              </a:rPr>
              <a:t>skewness</a:t>
            </a:r>
            <a:endParaRPr lang="en-US" sz="2400" dirty="0">
              <a:latin typeface="Comic Sans MS" pitchFamily="66" charset="0"/>
            </a:endParaRPr>
          </a:p>
          <a:p>
            <a:pPr algn="ctr"/>
            <a:r>
              <a:rPr lang="en-US" sz="2400" dirty="0">
                <a:latin typeface="Comic Sans MS" pitchFamily="66" charset="0"/>
              </a:rPr>
              <a:t>kurtosis</a:t>
            </a:r>
          </a:p>
        </p:txBody>
      </p:sp>
      <p:sp>
        <p:nvSpPr>
          <p:cNvPr id="17" name="Rectangle 87"/>
          <p:cNvSpPr>
            <a:spLocks noChangeArrowheads="1"/>
          </p:cNvSpPr>
          <p:nvPr/>
        </p:nvSpPr>
        <p:spPr bwMode="auto">
          <a:xfrm rot="-5400000">
            <a:off x="1219200" y="31242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400" b="1" dirty="0">
                <a:latin typeface="Comic Sans MS" pitchFamily="66" charset="0"/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35854339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8" grpId="0"/>
      <p:bldP spid="23" grpId="0" animBg="1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Mean and variance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987079" y="2862385"/>
          <a:ext cx="3079750" cy="94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2" name="Equation" r:id="rId4" imgW="825500" imgH="254000" progId="Equation.3">
                  <p:embed/>
                </p:oleObj>
              </mc:Choice>
              <mc:Fallback>
                <p:oleObj name="Equation" r:id="rId4" imgW="825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079" y="2862385"/>
                        <a:ext cx="3079750" cy="9476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7091" name="Object 3"/>
          <p:cNvGraphicFramePr>
            <a:graphicFrameLocks noChangeAspect="1"/>
          </p:cNvGraphicFramePr>
          <p:nvPr/>
        </p:nvGraphicFramePr>
        <p:xfrm>
          <a:off x="1828800" y="4800600"/>
          <a:ext cx="539630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3" name="Equation" r:id="rId6" imgW="1497950" imgH="317362" progId="Equation.3">
                  <p:embed/>
                </p:oleObj>
              </mc:Choice>
              <mc:Fallback>
                <p:oleObj name="Equation" r:id="rId6" imgW="1497950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800600"/>
                        <a:ext cx="539630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28874" y="2133600"/>
            <a:ext cx="1196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Mean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9876" y="4191000"/>
            <a:ext cx="183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Variance</a:t>
            </a:r>
          </a:p>
        </p:txBody>
      </p:sp>
      <p:graphicFrame>
        <p:nvGraphicFramePr>
          <p:cNvPr id="217092" name="Object 4"/>
          <p:cNvGraphicFramePr>
            <a:graphicFrameLocks noChangeAspect="1"/>
          </p:cNvGraphicFramePr>
          <p:nvPr/>
        </p:nvGraphicFramePr>
        <p:xfrm>
          <a:off x="4891579" y="914400"/>
          <a:ext cx="99377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4" name="Equation" r:id="rId8" imgW="342751" imgH="203112" progId="Equation.3">
                  <p:embed/>
                </p:oleObj>
              </mc:Choice>
              <mc:Fallback>
                <p:oleObj name="Equation" r:id="rId8" imgW="34275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579" y="914400"/>
                        <a:ext cx="99377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14400" y="927100"/>
            <a:ext cx="5870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A peak is defined by        and </a:t>
            </a:r>
          </a:p>
        </p:txBody>
      </p:sp>
      <p:graphicFrame>
        <p:nvGraphicFramePr>
          <p:cNvPr id="217093" name="Object 5"/>
          <p:cNvGraphicFramePr>
            <a:graphicFrameLocks noChangeAspect="1"/>
          </p:cNvGraphicFramePr>
          <p:nvPr/>
        </p:nvGraphicFramePr>
        <p:xfrm>
          <a:off x="6553200" y="838200"/>
          <a:ext cx="20970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845" name="Equation" r:id="rId10" imgW="723586" imgH="253890" progId="Equation.3">
                  <p:embed/>
                </p:oleObj>
              </mc:Choice>
              <mc:Fallback>
                <p:oleObj name="Equation" r:id="rId10" imgW="723586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838200"/>
                        <a:ext cx="2097088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24614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Skewness and kurtosis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1600200" y="4343400"/>
          <a:ext cx="58547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0" name="Equation" r:id="rId4" imgW="1625400" imgH="317160" progId="Equation.3">
                  <p:embed/>
                </p:oleObj>
              </mc:Choice>
              <mc:Fallback>
                <p:oleObj name="Equation" r:id="rId4" imgW="162540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343400"/>
                        <a:ext cx="585470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08888" y="1143000"/>
            <a:ext cx="203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Comic Sans MS" pitchFamily="66" charset="0"/>
              </a:rPr>
              <a:t>Skewness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1135" y="3733800"/>
            <a:ext cx="1771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Kurtosis</a:t>
            </a:r>
          </a:p>
        </p:txBody>
      </p:sp>
      <p:graphicFrame>
        <p:nvGraphicFramePr>
          <p:cNvPr id="218116" name="Object 4"/>
          <p:cNvGraphicFramePr>
            <a:graphicFrameLocks noChangeAspect="1"/>
          </p:cNvGraphicFramePr>
          <p:nvPr/>
        </p:nvGraphicFramePr>
        <p:xfrm>
          <a:off x="1965325" y="1828800"/>
          <a:ext cx="51212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31" name="Equation" r:id="rId6" imgW="1422360" imgH="317160" progId="Equation.3">
                  <p:embed/>
                </p:oleObj>
              </mc:Choice>
              <mc:Fallback>
                <p:oleObj name="Equation" r:id="rId6" imgW="142236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325" y="1828800"/>
                        <a:ext cx="512127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902568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A Gaussian Peak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90466" name="Picture 2" descr="C:\Users\fenyo\Google Drive\NYU\Teaching\2014  Spring BMI Methods - Signal Processing\figs\gaussi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143000"/>
            <a:ext cx="2743200" cy="2685334"/>
          </a:xfrm>
          <a:prstGeom prst="rect">
            <a:avLst/>
          </a:prstGeom>
          <a:noFill/>
        </p:spPr>
      </p:pic>
      <p:pic>
        <p:nvPicPr>
          <p:cNvPr id="190467" name="Picture 3" descr="C:\Users\fenyo\Google Drive\NYU\Teaching\2014  Spring BMI Methods - Signal Processing\figs\gaussian_f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143000"/>
            <a:ext cx="2743200" cy="27089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76400" y="4343400"/>
            <a:ext cx="53816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def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gaussian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(x,x0,s):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	return exp(-(x-x0)**2/(2*s**2))</a:t>
            </a:r>
          </a:p>
          <a:p>
            <a:endParaRPr lang="en-US" dirty="0">
              <a:latin typeface="Courier New" pitchFamily="49" charset="0"/>
              <a:cs typeface="Courier New" pitchFamily="49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x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linspace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(-1,1,1000)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y=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gaussian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(x,0,0.1)</a:t>
            </a:r>
          </a:p>
          <a:p>
            <a:r>
              <a:rPr lang="en-US" dirty="0" err="1">
                <a:latin typeface="Courier New" pitchFamily="49" charset="0"/>
                <a:cs typeface="Courier New" pitchFamily="49" charset="0"/>
              </a:rPr>
              <a:t>ffty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fft.rfft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(y)</a:t>
            </a:r>
          </a:p>
        </p:txBody>
      </p:sp>
      <p:sp>
        <p:nvSpPr>
          <p:cNvPr id="7" name="Rectangle 87"/>
          <p:cNvSpPr>
            <a:spLocks noChangeArrowheads="1"/>
          </p:cNvSpPr>
          <p:nvPr/>
        </p:nvSpPr>
        <p:spPr bwMode="auto">
          <a:xfrm>
            <a:off x="5918200" y="37338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9818141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sv-SE" sz="2800" b="1" dirty="0">
                <a:latin typeface="Comic Sans MS" pitchFamily="66" charset="0"/>
              </a:rPr>
              <a:t>Example data – ChIP-Seq</a:t>
            </a:r>
            <a:endParaRPr lang="sv-SE" sz="2800" b="1" kern="1200" dirty="0">
              <a:solidFill>
                <a:schemeClr val="tx1"/>
              </a:solidFill>
              <a:latin typeface="Comic Sans MS" pitchFamily="66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533400" y="12192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 l="16502" t="22511" r="17485" b="40260"/>
          <a:stretch>
            <a:fillRect/>
          </a:stretch>
        </p:blipFill>
        <p:spPr bwMode="auto">
          <a:xfrm>
            <a:off x="0" y="1447800"/>
            <a:ext cx="914400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T.N. Siegel, D.R. </a:t>
            </a:r>
            <a:r>
              <a:rPr lang="en-US" sz="1200" dirty="0" err="1"/>
              <a:t>Hekstra</a:t>
            </a:r>
            <a:r>
              <a:rPr lang="en-US" sz="1200" dirty="0"/>
              <a:t>, L.E. Kemp, L.M. </a:t>
            </a:r>
            <a:r>
              <a:rPr lang="en-US" sz="1200" dirty="0" err="1"/>
              <a:t>Figueiredo</a:t>
            </a:r>
            <a:r>
              <a:rPr lang="en-US" sz="1200" dirty="0"/>
              <a:t>, J.E. Lowell, D. </a:t>
            </a:r>
            <a:r>
              <a:rPr lang="en-US" sz="1200" dirty="0" err="1"/>
              <a:t>Fenyö</a:t>
            </a:r>
            <a:r>
              <a:rPr lang="en-US" sz="1200" dirty="0"/>
              <a:t>, X. Wang, S. </a:t>
            </a:r>
            <a:r>
              <a:rPr lang="en-US" sz="1200" dirty="0" err="1"/>
              <a:t>Dewell</a:t>
            </a:r>
            <a:r>
              <a:rPr lang="en-US" sz="1200" dirty="0"/>
              <a:t>, G.A. Cross, </a:t>
            </a:r>
            <a:r>
              <a:rPr lang="en-US" sz="1200" b="1" i="1" dirty="0"/>
              <a:t>"Four </a:t>
            </a:r>
            <a:r>
              <a:rPr lang="en-US" sz="1200" b="1" i="1" dirty="0" err="1"/>
              <a:t>histone</a:t>
            </a:r>
            <a:r>
              <a:rPr lang="en-US" sz="1200" b="1" i="1" dirty="0"/>
              <a:t> variants mark the boundaries of </a:t>
            </a:r>
            <a:r>
              <a:rPr lang="en-US" sz="1200" b="1" i="1" dirty="0" err="1"/>
              <a:t>polycistronic</a:t>
            </a:r>
            <a:r>
              <a:rPr lang="en-US" sz="1200" b="1" i="1" dirty="0"/>
              <a:t> transcription units in </a:t>
            </a:r>
            <a:r>
              <a:rPr lang="en-US" sz="1200" b="1" i="1" dirty="0" err="1"/>
              <a:t>Trypanosoma</a:t>
            </a:r>
            <a:r>
              <a:rPr lang="en-US" sz="1200" b="1" i="1" dirty="0"/>
              <a:t> </a:t>
            </a:r>
            <a:r>
              <a:rPr lang="en-US" sz="1200" b="1" i="1" dirty="0" err="1"/>
              <a:t>brucei</a:t>
            </a:r>
            <a:r>
              <a:rPr lang="en-US" sz="1200" b="1" i="1" dirty="0"/>
              <a:t>"</a:t>
            </a:r>
            <a:r>
              <a:rPr lang="en-US" sz="1200" dirty="0"/>
              <a:t>, Genes Dev. 23 (2009) 1063-1076.</a:t>
            </a:r>
          </a:p>
        </p:txBody>
      </p:sp>
    </p:spTree>
    <p:extLst>
      <p:ext uri="{BB962C8B-B14F-4D97-AF65-F5344CB8AC3E}">
        <p14:creationId xmlns:p14="http://schemas.microsoft.com/office/powerpoint/2010/main" val="198160341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A Gaussian Peak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90466" name="Picture 2" descr="C:\Users\fenyo\Google Drive\NYU\Teaching\2014  Spring BMI Methods - Signal Processing\figs\gaussi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143000"/>
            <a:ext cx="2743200" cy="2685334"/>
          </a:xfrm>
          <a:prstGeom prst="rect">
            <a:avLst/>
          </a:prstGeom>
          <a:noFill/>
        </p:spPr>
      </p:pic>
      <p:pic>
        <p:nvPicPr>
          <p:cNvPr id="190467" name="Picture 3" descr="C:\Users\fenyo\Google Drive\NYU\Teaching\2014  Spring BMI Methods - Signal Processing\figs\gaussian_ff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143000"/>
            <a:ext cx="2743200" cy="27089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35149" y="4876800"/>
            <a:ext cx="20986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Comic Sans MS" pitchFamily="66" charset="0"/>
              <a:cs typeface="Courier New" pitchFamily="49" charset="0"/>
            </a:endParaRPr>
          </a:p>
          <a:p>
            <a:endParaRPr lang="en-US" sz="2400" dirty="0">
              <a:latin typeface="Comic Sans MS" pitchFamily="66" charset="0"/>
              <a:cs typeface="Courier New" pitchFamily="49" charset="0"/>
            </a:endParaRPr>
          </a:p>
          <a:p>
            <a:r>
              <a:rPr lang="en-US" sz="2400" dirty="0" err="1">
                <a:latin typeface="Comic Sans MS" pitchFamily="66" charset="0"/>
                <a:cs typeface="Courier New" pitchFamily="49" charset="0"/>
              </a:rPr>
              <a:t>Skewness</a:t>
            </a:r>
            <a:r>
              <a:rPr lang="en-US" sz="2400" dirty="0">
                <a:latin typeface="Comic Sans MS" pitchFamily="66" charset="0"/>
                <a:cs typeface="Courier New" pitchFamily="49" charset="0"/>
              </a:rPr>
              <a:t> = 0</a:t>
            </a:r>
          </a:p>
          <a:p>
            <a:endParaRPr lang="en-US" sz="2400" dirty="0">
              <a:latin typeface="Comic Sans MS" pitchFamily="66" charset="0"/>
              <a:cs typeface="Courier New" pitchFamily="49" charset="0"/>
            </a:endParaRPr>
          </a:p>
          <a:p>
            <a:r>
              <a:rPr lang="en-US" sz="2400" dirty="0">
                <a:latin typeface="Comic Sans MS" pitchFamily="66" charset="0"/>
                <a:cs typeface="Courier New" pitchFamily="49" charset="0"/>
              </a:rPr>
              <a:t>Kurtosis = 0</a:t>
            </a:r>
          </a:p>
          <a:p>
            <a:endParaRPr lang="en-US" sz="2400" dirty="0">
              <a:latin typeface="Comic Sans MS" pitchFamily="66" charset="0"/>
              <a:cs typeface="Courier New" pitchFamily="49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76400" y="4191000"/>
          <a:ext cx="394081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4" name="Equation" r:id="rId6" imgW="1358310" imgH="253890" progId="Equation.3">
                  <p:embed/>
                </p:oleObj>
              </mc:Choice>
              <mc:Fallback>
                <p:oleObj name="Equation" r:id="rId6" imgW="1358310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4191000"/>
                        <a:ext cx="394081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07" name="Object 3"/>
          <p:cNvGraphicFramePr>
            <a:graphicFrameLocks noChangeAspect="1"/>
          </p:cNvGraphicFramePr>
          <p:nvPr/>
        </p:nvGraphicFramePr>
        <p:xfrm>
          <a:off x="1685925" y="4800600"/>
          <a:ext cx="3648075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55" name="Equation" r:id="rId8" imgW="1257300" imgH="241300" progId="Equation.3">
                  <p:embed/>
                </p:oleObj>
              </mc:Choice>
              <mc:Fallback>
                <p:oleObj name="Equation" r:id="rId8" imgW="1257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5925" y="4800600"/>
                        <a:ext cx="3648075" cy="652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5918200" y="37338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406222248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Peak with a longer tail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217090" name="Picture 2" descr="C:\Users\fenyo\Google Drive\NYU\Teaching\2014  Spring BMI Methods - Signal Processing\figs\old\loranzian_f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143000"/>
            <a:ext cx="2777867" cy="2743200"/>
          </a:xfrm>
          <a:prstGeom prst="rect">
            <a:avLst/>
          </a:prstGeom>
          <a:noFill/>
        </p:spPr>
      </p:pic>
      <p:pic>
        <p:nvPicPr>
          <p:cNvPr id="219138" name="Picture 2" descr="C:\Users\fenyo\Google Drive\NYU\Teaching\2014  Spring BMI Methods - Signal Processing\figs\peak-noise-background\lorenzia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143000"/>
            <a:ext cx="2791036" cy="2743200"/>
          </a:xfrm>
          <a:prstGeom prst="rect">
            <a:avLst/>
          </a:prstGeom>
          <a:noFill/>
        </p:spPr>
      </p:pic>
      <p:graphicFrame>
        <p:nvGraphicFramePr>
          <p:cNvPr id="227330" name="Object 2"/>
          <p:cNvGraphicFramePr>
            <a:graphicFrameLocks noChangeAspect="1"/>
          </p:cNvGraphicFramePr>
          <p:nvPr/>
        </p:nvGraphicFramePr>
        <p:xfrm>
          <a:off x="2413000" y="5341937"/>
          <a:ext cx="2466975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6" name="Equation" r:id="rId6" imgW="850531" imgH="203112" progId="Equation.3">
                  <p:embed/>
                </p:oleObj>
              </mc:Choice>
              <mc:Fallback>
                <p:oleObj name="Equation" r:id="rId6" imgW="850531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0" y="5341937"/>
                        <a:ext cx="2466975" cy="547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7331" name="Object 3"/>
          <p:cNvGraphicFramePr>
            <a:graphicFrameLocks noChangeAspect="1"/>
          </p:cNvGraphicFramePr>
          <p:nvPr/>
        </p:nvGraphicFramePr>
        <p:xfrm>
          <a:off x="2438400" y="5867400"/>
          <a:ext cx="3352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7" name="Equation" r:id="rId8" imgW="1155700" imgH="254000" progId="Equation.3">
                  <p:embed/>
                </p:oleObj>
              </mc:Choice>
              <mc:Fallback>
                <p:oleObj name="Equation" r:id="rId8" imgW="11557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867400"/>
                        <a:ext cx="33528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7332" name="Object 4"/>
          <p:cNvGraphicFramePr>
            <a:graphicFrameLocks noChangeAspect="1"/>
          </p:cNvGraphicFramePr>
          <p:nvPr/>
        </p:nvGraphicFramePr>
        <p:xfrm>
          <a:off x="3074424" y="4048654"/>
          <a:ext cx="2488176" cy="1209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8" name="Equation" r:id="rId10" imgW="1676400" imgH="876300" progId="Equation.3">
                  <p:embed/>
                </p:oleObj>
              </mc:Choice>
              <mc:Fallback>
                <p:oleObj name="Equation" r:id="rId10" imgW="1676400" imgH="876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4424" y="4048654"/>
                        <a:ext cx="2488176" cy="12091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5664200" y="37846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138822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A skewed peak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220162" name="Picture 2" descr="C:\Users\fenyo\Google Drive\NYU\Teaching\2014  Spring BMI Methods - Signal Processing\figs\peak-noise-background\skew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990600"/>
            <a:ext cx="2791036" cy="2743200"/>
          </a:xfrm>
          <a:prstGeom prst="rect">
            <a:avLst/>
          </a:prstGeom>
          <a:noFill/>
        </p:spPr>
      </p:pic>
      <p:pic>
        <p:nvPicPr>
          <p:cNvPr id="220163" name="Picture 3" descr="C:\Users\fenyo\Google Drive\NYU\Teaching\2014  Spring BMI Methods - Signal Processing\figs\peak-noise-background\skewed_f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990600"/>
            <a:ext cx="2767742" cy="2743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891920" y="4038600"/>
            <a:ext cx="542328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ourier New" pitchFamily="49" charset="0"/>
                <a:cs typeface="Courier New" pitchFamily="49" charset="0"/>
              </a:rPr>
              <a:t>def pdf(x):</a:t>
            </a:r>
          </a:p>
          <a:p>
            <a:r>
              <a:rPr lang="it-IT" dirty="0">
                <a:latin typeface="Courier New" pitchFamily="49" charset="0"/>
                <a:cs typeface="Courier New" pitchFamily="49" charset="0"/>
              </a:rPr>
              <a:t>    return 1/sqrt(2*pi) * exp(-x**2/2)</a:t>
            </a:r>
          </a:p>
          <a:p>
            <a:endParaRPr lang="it-IT" dirty="0">
              <a:latin typeface="Courier New" pitchFamily="49" charset="0"/>
              <a:cs typeface="Courier New" pitchFamily="49" charset="0"/>
            </a:endParaRPr>
          </a:p>
          <a:p>
            <a:r>
              <a:rPr lang="it-IT" dirty="0">
                <a:latin typeface="Courier New" pitchFamily="49" charset="0"/>
                <a:cs typeface="Courier New" pitchFamily="49" charset="0"/>
              </a:rPr>
              <a:t>def cdf(x):</a:t>
            </a:r>
          </a:p>
          <a:p>
            <a:r>
              <a:rPr lang="it-IT" dirty="0">
                <a:latin typeface="Courier New" pitchFamily="49" charset="0"/>
                <a:cs typeface="Courier New" pitchFamily="49" charset="0"/>
              </a:rPr>
              <a:t>    return (1 + erf(x/sqrt(2))) / 2</a:t>
            </a:r>
          </a:p>
          <a:p>
            <a:endParaRPr lang="it-IT" dirty="0">
              <a:latin typeface="Courier New" pitchFamily="49" charset="0"/>
              <a:cs typeface="Courier New" pitchFamily="49" charset="0"/>
            </a:endParaRPr>
          </a:p>
          <a:p>
            <a:r>
              <a:rPr lang="it-IT" dirty="0">
                <a:latin typeface="Courier New" pitchFamily="49" charset="0"/>
                <a:cs typeface="Courier New" pitchFamily="49" charset="0"/>
              </a:rPr>
              <a:t>def skew(x,e=0,w=1,a=0):</a:t>
            </a:r>
          </a:p>
          <a:p>
            <a:r>
              <a:rPr lang="it-IT" dirty="0">
                <a:latin typeface="Courier New" pitchFamily="49" charset="0"/>
                <a:cs typeface="Courier New" pitchFamily="49" charset="0"/>
              </a:rPr>
              <a:t>    t = (x-e) / w</a:t>
            </a:r>
          </a:p>
          <a:p>
            <a:r>
              <a:rPr lang="it-IT" dirty="0">
                <a:latin typeface="Courier New" pitchFamily="49" charset="0"/>
                <a:cs typeface="Courier New" pitchFamily="49" charset="0"/>
              </a:rPr>
              <a:t>    return 2 / w * pdf(t) * cdf(a*t)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Rectangle 87"/>
          <p:cNvSpPr>
            <a:spLocks noChangeArrowheads="1"/>
          </p:cNvSpPr>
          <p:nvPr/>
        </p:nvSpPr>
        <p:spPr bwMode="auto">
          <a:xfrm>
            <a:off x="5715000" y="36195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159154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Normal noise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4495800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x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linspace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(-1,1,1000)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y=0.2*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random.normal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(size=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(x))</a:t>
            </a:r>
          </a:p>
        </p:txBody>
      </p:sp>
      <p:pic>
        <p:nvPicPr>
          <p:cNvPr id="222210" name="Picture 2" descr="C:\Users\fenyo\Google Drive\NYU\Teaching\2014  Spring BMI Methods - Signal Processing\figs\peak-noise-background\noise_qqpl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657600"/>
            <a:ext cx="2697409" cy="2743200"/>
          </a:xfrm>
          <a:prstGeom prst="rect">
            <a:avLst/>
          </a:prstGeom>
          <a:noFill/>
        </p:spPr>
      </p:pic>
      <p:pic>
        <p:nvPicPr>
          <p:cNvPr id="222212" name="Picture 4" descr="C:\Users\fenyo\Google Drive\NYU\Teaching\2014  Spring BMI Methods - Signal Processing\figs\peak-noise-background\noise_hi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285750" y="857250"/>
            <a:ext cx="2781300" cy="2743200"/>
          </a:xfrm>
          <a:prstGeom prst="rect">
            <a:avLst/>
          </a:prstGeom>
          <a:noFill/>
        </p:spPr>
      </p:pic>
      <p:pic>
        <p:nvPicPr>
          <p:cNvPr id="222213" name="Picture 5" descr="C:\Users\fenyo\Google Drive\NYU\Teaching\2014  Spring BMI Methods - Signal Processing\figs\peak-noise-background\noise_ff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838200"/>
            <a:ext cx="2767742" cy="2743200"/>
          </a:xfrm>
          <a:prstGeom prst="rect">
            <a:avLst/>
          </a:prstGeom>
          <a:noFill/>
        </p:spPr>
      </p:pic>
      <p:pic>
        <p:nvPicPr>
          <p:cNvPr id="222214" name="Picture 6" descr="C:\Users\fenyo\Google Drive\NYU\Teaching\2014  Spring BMI Methods - Signal Processing\figs\peak-noise-background\noi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838200"/>
            <a:ext cx="2858190" cy="2743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756272" y="5429071"/>
            <a:ext cx="4701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  <a:cs typeface="Courier New" pitchFamily="49" charset="0"/>
              </a:rPr>
              <a:t>If the noise is not normally </a:t>
            </a:r>
          </a:p>
          <a:p>
            <a:r>
              <a:rPr lang="en-US" sz="2400" dirty="0">
                <a:latin typeface="Comic Sans MS" pitchFamily="66" charset="0"/>
                <a:cs typeface="Courier New" pitchFamily="49" charset="0"/>
              </a:rPr>
              <a:t>distributed, try to find a </a:t>
            </a:r>
          </a:p>
          <a:p>
            <a:r>
              <a:rPr lang="en-US" sz="2400" dirty="0">
                <a:latin typeface="Comic Sans MS" pitchFamily="66" charset="0"/>
                <a:cs typeface="Courier New" pitchFamily="49" charset="0"/>
              </a:rPr>
              <a:t>transform that makes it normal</a:t>
            </a:r>
          </a:p>
        </p:txBody>
      </p:sp>
      <p:sp>
        <p:nvSpPr>
          <p:cNvPr id="10" name="Rectangle 87"/>
          <p:cNvSpPr>
            <a:spLocks noChangeArrowheads="1"/>
          </p:cNvSpPr>
          <p:nvPr/>
        </p:nvSpPr>
        <p:spPr bwMode="auto">
          <a:xfrm>
            <a:off x="6946900" y="34798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4044968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Lognormal noise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221187" name="Picture 3" descr="C:\Users\fenyo\Google Drive\NYU\Teaching\2014  Spring BMI Methods - Signal Processing\figs\peak-noise-background\noise_lognormal_qqpl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396" y="3886200"/>
            <a:ext cx="2616004" cy="2743200"/>
          </a:xfrm>
          <a:prstGeom prst="rect">
            <a:avLst/>
          </a:prstGeom>
          <a:noFill/>
        </p:spPr>
      </p:pic>
      <p:pic>
        <p:nvPicPr>
          <p:cNvPr id="221188" name="Picture 4" descr="C:\Users\fenyo\Google Drive\NYU\Teaching\2014  Spring BMI Methods - Signal Processing\figs\peak-noise-background\noise_lognormal_f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914400"/>
            <a:ext cx="2773195" cy="2743200"/>
          </a:xfrm>
          <a:prstGeom prst="rect">
            <a:avLst/>
          </a:prstGeom>
          <a:noFill/>
        </p:spPr>
      </p:pic>
      <p:pic>
        <p:nvPicPr>
          <p:cNvPr id="221189" name="Picture 5" descr="C:\Users\fenyo\Google Drive\NYU\Teaching\2014  Spring BMI Methods - Signal Processing\figs\peak-noise-background\noise_lognorma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914400"/>
            <a:ext cx="2730321" cy="2743200"/>
          </a:xfrm>
          <a:prstGeom prst="rect">
            <a:avLst/>
          </a:prstGeom>
          <a:noFill/>
        </p:spPr>
      </p:pic>
      <p:pic>
        <p:nvPicPr>
          <p:cNvPr id="221190" name="Picture 6" descr="C:\Users\fenyo\Google Drive\NYU\Teaching\2014  Spring BMI Methods - Signal Processing\figs\peak-noise-background\noise_lognorm_his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400000">
            <a:off x="386921" y="1149779"/>
            <a:ext cx="2451958" cy="2743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81400" y="4495800"/>
            <a:ext cx="5009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x =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linspace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(-1,1,1000)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y=0.2*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random.lognormal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(size=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(x))</a:t>
            </a:r>
          </a:p>
        </p:txBody>
      </p:sp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6858000" y="35306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31323022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Skewed noise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223234" name="Picture 2" descr="C:\Users\fenyo\Google Drive\NYU\Teaching\2014  Spring BMI Methods - Signal Processing\figs\peak-noise-background\skewed_noise_qqpl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962400"/>
            <a:ext cx="2697410" cy="2743200"/>
          </a:xfrm>
          <a:prstGeom prst="rect">
            <a:avLst/>
          </a:prstGeom>
          <a:noFill/>
        </p:spPr>
      </p:pic>
      <p:pic>
        <p:nvPicPr>
          <p:cNvPr id="223235" name="Picture 3" descr="C:\Users\fenyo\Google Drive\NYU\Teaching\2014  Spring BMI Methods - Signal Processing\figs\peak-noise-background\skewed_nois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990600"/>
            <a:ext cx="2858190" cy="2743200"/>
          </a:xfrm>
          <a:prstGeom prst="rect">
            <a:avLst/>
          </a:prstGeom>
          <a:noFill/>
        </p:spPr>
      </p:pic>
      <p:pic>
        <p:nvPicPr>
          <p:cNvPr id="223236" name="Picture 4" descr="C:\Users\fenyo\Google Drive\NYU\Teaching\2014  Spring BMI Methods - Signal Processing\figs\peak-noise-background\skewed_noise_ff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990600"/>
            <a:ext cx="2716841" cy="2743200"/>
          </a:xfrm>
          <a:prstGeom prst="rect">
            <a:avLst/>
          </a:prstGeom>
          <a:noFill/>
        </p:spPr>
      </p:pic>
      <p:pic>
        <p:nvPicPr>
          <p:cNvPr id="223237" name="Picture 5" descr="C:\Users\fenyo\Google Drive\NYU\Teaching\2014  Spring BMI Methods - Signal Processing\figs\peak-noise-background\skewed_noise_his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400000">
            <a:off x="406476" y="1003224"/>
            <a:ext cx="2768449" cy="2743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200400" y="4419600"/>
            <a:ext cx="5836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x=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random.uniform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(-1.0,1.0,size=10*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(x))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y=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random.uniform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(0.0,1.0,size=10*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(x))</a:t>
            </a:r>
          </a:p>
          <a:p>
            <a:r>
              <a:rPr lang="en-US" dirty="0" err="1">
                <a:latin typeface="Courier New" pitchFamily="49" charset="0"/>
                <a:cs typeface="Courier New" pitchFamily="49" charset="0"/>
              </a:rPr>
              <a:t>yskew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=skew(x,-0.1,0.2,10)/max(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yskew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dirty="0" err="1">
                <a:latin typeface="Courier New" pitchFamily="49" charset="0"/>
                <a:cs typeface="Courier New" pitchFamily="49" charset="0"/>
              </a:rPr>
              <a:t>yn_skew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x_test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[y&lt;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yskew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][: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(x)]</a:t>
            </a:r>
          </a:p>
        </p:txBody>
      </p:sp>
      <p:pic>
        <p:nvPicPr>
          <p:cNvPr id="14" name="Picture 2" descr="C:\Users\fenyo\Google Drive\NYU\Teaching\2014  Spring BMI Methods - Signal Processing\figs\peak-noise-background\skew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164" y="3886200"/>
            <a:ext cx="2791036" cy="2743200"/>
          </a:xfrm>
          <a:prstGeom prst="rect">
            <a:avLst/>
          </a:prstGeom>
          <a:noFill/>
        </p:spPr>
      </p:pic>
      <p:pic>
        <p:nvPicPr>
          <p:cNvPr id="15" name="Picture 2" descr="C:\Users\fenyo\Google Drive\NYU\Teaching\2014  Spring BMI Methods - Signal Processing\figs\peak-noise-background\skew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357082" y="3833918"/>
            <a:ext cx="2791036" cy="2743200"/>
          </a:xfrm>
          <a:prstGeom prst="rect">
            <a:avLst/>
          </a:prstGeom>
          <a:noFill/>
        </p:spPr>
      </p:pic>
      <p:sp>
        <p:nvSpPr>
          <p:cNvPr id="11" name="Rectangle 87"/>
          <p:cNvSpPr>
            <a:spLocks noChangeArrowheads="1"/>
          </p:cNvSpPr>
          <p:nvPr/>
        </p:nvSpPr>
        <p:spPr bwMode="auto">
          <a:xfrm>
            <a:off x="7086600" y="36068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55075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Gaussian peak with normal noise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9" name="Picture 2" descr="C:\Users\fenyo\Google Drive\NYU\Teaching\2014  Spring BMI Methods - Signal Processing\figs\gaussi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762000"/>
            <a:ext cx="1828800" cy="1790223"/>
          </a:xfrm>
          <a:prstGeom prst="rect">
            <a:avLst/>
          </a:prstGeom>
          <a:noFill/>
        </p:spPr>
      </p:pic>
      <p:pic>
        <p:nvPicPr>
          <p:cNvPr id="10" name="Picture 3" descr="C:\Users\fenyo\Google Drive\NYU\Teaching\2014  Spring BMI Methods - Signal Processing\figs\gaussian_f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720035"/>
            <a:ext cx="1828800" cy="1805977"/>
          </a:xfrm>
          <a:prstGeom prst="rect">
            <a:avLst/>
          </a:prstGeom>
          <a:noFill/>
        </p:spPr>
      </p:pic>
      <p:pic>
        <p:nvPicPr>
          <p:cNvPr id="8" name="Picture 1" descr="C:\Users\fenyo\Desktop\noise_ff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788845"/>
            <a:ext cx="1828800" cy="1805978"/>
          </a:xfrm>
          <a:prstGeom prst="rect">
            <a:avLst/>
          </a:prstGeom>
          <a:noFill/>
        </p:spPr>
      </p:pic>
      <p:pic>
        <p:nvPicPr>
          <p:cNvPr id="11" name="Picture 2" descr="C:\Users\fenyo\Desktop\noi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2842222"/>
            <a:ext cx="1828800" cy="1748161"/>
          </a:xfrm>
          <a:prstGeom prst="rect">
            <a:avLst/>
          </a:prstGeom>
          <a:noFill/>
        </p:spPr>
      </p:pic>
      <p:pic>
        <p:nvPicPr>
          <p:cNvPr id="232449" name="Picture 1" descr="C:\Users\fenyo\Desktop\gaussian_nois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4899622"/>
            <a:ext cx="1828800" cy="1748161"/>
          </a:xfrm>
          <a:prstGeom prst="rect">
            <a:avLst/>
          </a:prstGeom>
          <a:noFill/>
        </p:spPr>
      </p:pic>
      <p:pic>
        <p:nvPicPr>
          <p:cNvPr id="232450" name="Picture 2" descr="C:\Users\fenyo\Desktop\gaussian_noise_ff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4899623"/>
            <a:ext cx="1828800" cy="1805977"/>
          </a:xfrm>
          <a:prstGeom prst="rect">
            <a:avLst/>
          </a:prstGeom>
          <a:noFill/>
        </p:spPr>
      </p:pic>
      <p:sp>
        <p:nvSpPr>
          <p:cNvPr id="12" name="Rectangle 87"/>
          <p:cNvSpPr>
            <a:spLocks noChangeArrowheads="1"/>
          </p:cNvSpPr>
          <p:nvPr/>
        </p:nvSpPr>
        <p:spPr bwMode="auto">
          <a:xfrm>
            <a:off x="5524500" y="24130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0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13" name="Rectangle 87"/>
          <p:cNvSpPr>
            <a:spLocks noChangeArrowheads="1"/>
          </p:cNvSpPr>
          <p:nvPr/>
        </p:nvSpPr>
        <p:spPr bwMode="auto">
          <a:xfrm>
            <a:off x="5524500" y="44831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0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14" name="Rectangle 87"/>
          <p:cNvSpPr>
            <a:spLocks noChangeArrowheads="1"/>
          </p:cNvSpPr>
          <p:nvPr/>
        </p:nvSpPr>
        <p:spPr bwMode="auto">
          <a:xfrm>
            <a:off x="5524500" y="65913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0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368966243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Removing High Frequences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5" name="Picture 6" descr="C:\Users\fenyo\Google Drive\NYU\Teaching\2014  Spring BMI Methods - Signal Processing\figs\gaussian_noi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882959"/>
            <a:ext cx="2743200" cy="2622241"/>
          </a:xfrm>
          <a:prstGeom prst="rect">
            <a:avLst/>
          </a:prstGeom>
          <a:noFill/>
        </p:spPr>
      </p:pic>
      <p:pic>
        <p:nvPicPr>
          <p:cNvPr id="193538" name="Picture 2" descr="C:\Users\fenyo\Desktop\gaussian_noise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828800" cy="1748161"/>
          </a:xfrm>
          <a:prstGeom prst="rect">
            <a:avLst/>
          </a:prstGeom>
          <a:noFill/>
        </p:spPr>
      </p:pic>
      <p:pic>
        <p:nvPicPr>
          <p:cNvPr id="193539" name="Picture 3" descr="C:\Users\fenyo\Desktop\gaussian_noise_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267200"/>
            <a:ext cx="1828800" cy="1748161"/>
          </a:xfrm>
          <a:prstGeom prst="rect">
            <a:avLst/>
          </a:prstGeom>
          <a:noFill/>
        </p:spPr>
      </p:pic>
      <p:pic>
        <p:nvPicPr>
          <p:cNvPr id="193540" name="Picture 4" descr="C:\Users\fenyo\Desktop\gaussian_noise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4267200"/>
            <a:ext cx="1828800" cy="1748161"/>
          </a:xfrm>
          <a:prstGeom prst="rect">
            <a:avLst/>
          </a:prstGeom>
          <a:noFill/>
        </p:spPr>
      </p:pic>
      <p:pic>
        <p:nvPicPr>
          <p:cNvPr id="9" name="Picture 2" descr="C:\Users\fenyo\Desktop\gaussian_noise_ff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838200"/>
            <a:ext cx="2743200" cy="2708966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5257800" y="928048"/>
            <a:ext cx="0" cy="24384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89896" y="914400"/>
            <a:ext cx="0" cy="24384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39552" y="914400"/>
            <a:ext cx="0" cy="243840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193538" idx="0"/>
          </p:cNvCxnSpPr>
          <p:nvPr/>
        </p:nvCxnSpPr>
        <p:spPr>
          <a:xfrm>
            <a:off x="6553200" y="3505200"/>
            <a:ext cx="30480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648200" y="3505200"/>
            <a:ext cx="914400" cy="685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438400" y="3429000"/>
            <a:ext cx="2743200" cy="762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87"/>
          <p:cNvSpPr>
            <a:spLocks noChangeArrowheads="1"/>
          </p:cNvSpPr>
          <p:nvPr/>
        </p:nvSpPr>
        <p:spPr bwMode="auto">
          <a:xfrm>
            <a:off x="5664200" y="34290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4028374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Convolution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0" y="6488668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http://en.wikipedia.org/wiki/Convolution </a:t>
            </a:r>
          </a:p>
        </p:txBody>
      </p:sp>
      <p:pic>
        <p:nvPicPr>
          <p:cNvPr id="224258" name="Picture 2" descr="C:\Users\fenyo\Desktop\512px-Comparison_convolution_correlation.svg.png"/>
          <p:cNvPicPr>
            <a:picLocks noChangeAspect="1" noChangeArrowheads="1"/>
          </p:cNvPicPr>
          <p:nvPr/>
        </p:nvPicPr>
        <p:blipFill>
          <a:blip r:embed="rId4" cstate="print"/>
          <a:srcRect t="12676" r="66667"/>
          <a:stretch>
            <a:fillRect/>
          </a:stretch>
        </p:blipFill>
        <p:spPr bwMode="auto">
          <a:xfrm>
            <a:off x="1628878" y="1676400"/>
            <a:ext cx="3781322" cy="4953000"/>
          </a:xfrm>
          <a:prstGeom prst="rect">
            <a:avLst/>
          </a:prstGeom>
          <a:noFill/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396067" y="914400"/>
          <a:ext cx="453813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4" name="Equation" r:id="rId5" imgW="1701800" imgH="342900" progId="Equation.3">
                  <p:embed/>
                </p:oleObj>
              </mc:Choice>
              <mc:Fallback>
                <p:oleObj name="Equation" r:id="rId5" imgW="17018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6067" y="914400"/>
                        <a:ext cx="4538133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7400" y="2438400"/>
            <a:ext cx="327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Describes the response of a linear and time-invariant system to an input signal</a:t>
            </a:r>
          </a:p>
          <a:p>
            <a:endParaRPr lang="en-US" sz="2000" dirty="0">
              <a:latin typeface="Comic Sans MS" pitchFamily="66" charset="0"/>
            </a:endParaRPr>
          </a:p>
          <a:p>
            <a:r>
              <a:rPr lang="en-US" sz="2000" dirty="0">
                <a:latin typeface="Comic Sans MS" pitchFamily="66" charset="0"/>
              </a:rPr>
              <a:t>The inverse Fourier transform of the </a:t>
            </a:r>
            <a:r>
              <a:rPr lang="en-US" sz="2000" dirty="0" err="1">
                <a:latin typeface="Comic Sans MS" pitchFamily="66" charset="0"/>
              </a:rPr>
              <a:t>pointwise</a:t>
            </a:r>
            <a:r>
              <a:rPr lang="en-US" sz="2000" dirty="0">
                <a:latin typeface="Comic Sans MS" pitchFamily="66" charset="0"/>
              </a:rPr>
              <a:t> product in frequency space</a:t>
            </a:r>
          </a:p>
        </p:txBody>
      </p:sp>
    </p:spTree>
    <p:extLst>
      <p:ext uri="{BB962C8B-B14F-4D97-AF65-F5344CB8AC3E}">
        <p14:creationId xmlns:p14="http://schemas.microsoft.com/office/powerpoint/2010/main" val="52161392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Smoothing by convolution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00200" y="2057400"/>
            <a:ext cx="2209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953000" y="2057400"/>
            <a:ext cx="2209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10000" y="1447800"/>
            <a:ext cx="1143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0" y="14478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53000" y="1447800"/>
            <a:ext cx="0" cy="609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38300" y="3581400"/>
            <a:ext cx="2209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14900" y="3581400"/>
            <a:ext cx="2209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848100" y="2946400"/>
            <a:ext cx="533400" cy="635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81500" y="2946400"/>
            <a:ext cx="533400" cy="635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00200" y="5486400"/>
            <a:ext cx="2209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953000" y="5486400"/>
            <a:ext cx="2209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>
            <a:off x="3800475" y="4706541"/>
            <a:ext cx="1152129" cy="779066"/>
          </a:xfrm>
          <a:custGeom>
            <a:avLst/>
            <a:gdLst>
              <a:gd name="connsiteX0" fmla="*/ 1138237 w 1138237"/>
              <a:gd name="connsiteY0" fmla="*/ 767953 h 779462"/>
              <a:gd name="connsiteX1" fmla="*/ 1083469 w 1138237"/>
              <a:gd name="connsiteY1" fmla="*/ 746522 h 779462"/>
              <a:gd name="connsiteX2" fmla="*/ 1007269 w 1138237"/>
              <a:gd name="connsiteY2" fmla="*/ 694135 h 779462"/>
              <a:gd name="connsiteX3" fmla="*/ 912019 w 1138237"/>
              <a:gd name="connsiteY3" fmla="*/ 565547 h 779462"/>
              <a:gd name="connsiteX4" fmla="*/ 823912 w 1138237"/>
              <a:gd name="connsiteY4" fmla="*/ 372666 h 779462"/>
              <a:gd name="connsiteX5" fmla="*/ 773906 w 1138237"/>
              <a:gd name="connsiteY5" fmla="*/ 248841 h 779462"/>
              <a:gd name="connsiteX6" fmla="*/ 733425 w 1138237"/>
              <a:gd name="connsiteY6" fmla="*/ 155972 h 779462"/>
              <a:gd name="connsiteX7" fmla="*/ 685800 w 1138237"/>
              <a:gd name="connsiteY7" fmla="*/ 67866 h 779462"/>
              <a:gd name="connsiteX8" fmla="*/ 640556 w 1138237"/>
              <a:gd name="connsiteY8" fmla="*/ 13097 h 779462"/>
              <a:gd name="connsiteX9" fmla="*/ 607219 w 1138237"/>
              <a:gd name="connsiteY9" fmla="*/ 3572 h 779462"/>
              <a:gd name="connsiteX10" fmla="*/ 571500 w 1138237"/>
              <a:gd name="connsiteY10" fmla="*/ 5953 h 779462"/>
              <a:gd name="connsiteX11" fmla="*/ 540544 w 1138237"/>
              <a:gd name="connsiteY11" fmla="*/ 39291 h 779462"/>
              <a:gd name="connsiteX12" fmla="*/ 492919 w 1138237"/>
              <a:gd name="connsiteY12" fmla="*/ 105966 h 779462"/>
              <a:gd name="connsiteX13" fmla="*/ 457200 w 1138237"/>
              <a:gd name="connsiteY13" fmla="*/ 191691 h 779462"/>
              <a:gd name="connsiteX14" fmla="*/ 414337 w 1138237"/>
              <a:gd name="connsiteY14" fmla="*/ 286941 h 779462"/>
              <a:gd name="connsiteX15" fmla="*/ 371475 w 1138237"/>
              <a:gd name="connsiteY15" fmla="*/ 391716 h 779462"/>
              <a:gd name="connsiteX16" fmla="*/ 309562 w 1138237"/>
              <a:gd name="connsiteY16" fmla="*/ 532210 h 779462"/>
              <a:gd name="connsiteX17" fmla="*/ 261937 w 1138237"/>
              <a:gd name="connsiteY17" fmla="*/ 613172 h 779462"/>
              <a:gd name="connsiteX18" fmla="*/ 204787 w 1138237"/>
              <a:gd name="connsiteY18" fmla="*/ 684610 h 779462"/>
              <a:gd name="connsiteX19" fmla="*/ 150019 w 1138237"/>
              <a:gd name="connsiteY19" fmla="*/ 732235 h 779462"/>
              <a:gd name="connsiteX20" fmla="*/ 73819 w 1138237"/>
              <a:gd name="connsiteY20" fmla="*/ 765572 h 779462"/>
              <a:gd name="connsiteX21" fmla="*/ 16669 w 1138237"/>
              <a:gd name="connsiteY21" fmla="*/ 777478 h 779462"/>
              <a:gd name="connsiteX22" fmla="*/ 0 w 1138237"/>
              <a:gd name="connsiteY22" fmla="*/ 777478 h 779462"/>
              <a:gd name="connsiteX0" fmla="*/ 1138237 w 1154509"/>
              <a:gd name="connsiteY0" fmla="*/ 767953 h 779462"/>
              <a:gd name="connsiteX1" fmla="*/ 1145381 w 1154509"/>
              <a:gd name="connsiteY1" fmla="*/ 775097 h 779462"/>
              <a:gd name="connsiteX2" fmla="*/ 1083469 w 1154509"/>
              <a:gd name="connsiteY2" fmla="*/ 746522 h 779462"/>
              <a:gd name="connsiteX3" fmla="*/ 1007269 w 1154509"/>
              <a:gd name="connsiteY3" fmla="*/ 694135 h 779462"/>
              <a:gd name="connsiteX4" fmla="*/ 912019 w 1154509"/>
              <a:gd name="connsiteY4" fmla="*/ 565547 h 779462"/>
              <a:gd name="connsiteX5" fmla="*/ 823912 w 1154509"/>
              <a:gd name="connsiteY5" fmla="*/ 372666 h 779462"/>
              <a:gd name="connsiteX6" fmla="*/ 773906 w 1154509"/>
              <a:gd name="connsiteY6" fmla="*/ 248841 h 779462"/>
              <a:gd name="connsiteX7" fmla="*/ 733425 w 1154509"/>
              <a:gd name="connsiteY7" fmla="*/ 155972 h 779462"/>
              <a:gd name="connsiteX8" fmla="*/ 685800 w 1154509"/>
              <a:gd name="connsiteY8" fmla="*/ 67866 h 779462"/>
              <a:gd name="connsiteX9" fmla="*/ 640556 w 1154509"/>
              <a:gd name="connsiteY9" fmla="*/ 13097 h 779462"/>
              <a:gd name="connsiteX10" fmla="*/ 607219 w 1154509"/>
              <a:gd name="connsiteY10" fmla="*/ 3572 h 779462"/>
              <a:gd name="connsiteX11" fmla="*/ 571500 w 1154509"/>
              <a:gd name="connsiteY11" fmla="*/ 5953 h 779462"/>
              <a:gd name="connsiteX12" fmla="*/ 540544 w 1154509"/>
              <a:gd name="connsiteY12" fmla="*/ 39291 h 779462"/>
              <a:gd name="connsiteX13" fmla="*/ 492919 w 1154509"/>
              <a:gd name="connsiteY13" fmla="*/ 105966 h 779462"/>
              <a:gd name="connsiteX14" fmla="*/ 457200 w 1154509"/>
              <a:gd name="connsiteY14" fmla="*/ 191691 h 779462"/>
              <a:gd name="connsiteX15" fmla="*/ 414337 w 1154509"/>
              <a:gd name="connsiteY15" fmla="*/ 286941 h 779462"/>
              <a:gd name="connsiteX16" fmla="*/ 371475 w 1154509"/>
              <a:gd name="connsiteY16" fmla="*/ 391716 h 779462"/>
              <a:gd name="connsiteX17" fmla="*/ 309562 w 1154509"/>
              <a:gd name="connsiteY17" fmla="*/ 532210 h 779462"/>
              <a:gd name="connsiteX18" fmla="*/ 261937 w 1154509"/>
              <a:gd name="connsiteY18" fmla="*/ 613172 h 779462"/>
              <a:gd name="connsiteX19" fmla="*/ 204787 w 1154509"/>
              <a:gd name="connsiteY19" fmla="*/ 684610 h 779462"/>
              <a:gd name="connsiteX20" fmla="*/ 150019 w 1154509"/>
              <a:gd name="connsiteY20" fmla="*/ 732235 h 779462"/>
              <a:gd name="connsiteX21" fmla="*/ 73819 w 1154509"/>
              <a:gd name="connsiteY21" fmla="*/ 765572 h 779462"/>
              <a:gd name="connsiteX22" fmla="*/ 16669 w 1154509"/>
              <a:gd name="connsiteY22" fmla="*/ 777478 h 779462"/>
              <a:gd name="connsiteX23" fmla="*/ 0 w 1154509"/>
              <a:gd name="connsiteY23" fmla="*/ 777478 h 779462"/>
              <a:gd name="connsiteX0" fmla="*/ 1138237 w 1154509"/>
              <a:gd name="connsiteY0" fmla="*/ 767953 h 779462"/>
              <a:gd name="connsiteX1" fmla="*/ 1145381 w 1154509"/>
              <a:gd name="connsiteY1" fmla="*/ 775097 h 779462"/>
              <a:gd name="connsiteX2" fmla="*/ 1083469 w 1154509"/>
              <a:gd name="connsiteY2" fmla="*/ 746522 h 779462"/>
              <a:gd name="connsiteX3" fmla="*/ 1007269 w 1154509"/>
              <a:gd name="connsiteY3" fmla="*/ 694135 h 779462"/>
              <a:gd name="connsiteX4" fmla="*/ 912019 w 1154509"/>
              <a:gd name="connsiteY4" fmla="*/ 565547 h 779462"/>
              <a:gd name="connsiteX5" fmla="*/ 823912 w 1154509"/>
              <a:gd name="connsiteY5" fmla="*/ 372666 h 779462"/>
              <a:gd name="connsiteX6" fmla="*/ 773906 w 1154509"/>
              <a:gd name="connsiteY6" fmla="*/ 248841 h 779462"/>
              <a:gd name="connsiteX7" fmla="*/ 733425 w 1154509"/>
              <a:gd name="connsiteY7" fmla="*/ 155972 h 779462"/>
              <a:gd name="connsiteX8" fmla="*/ 685800 w 1154509"/>
              <a:gd name="connsiteY8" fmla="*/ 67866 h 779462"/>
              <a:gd name="connsiteX9" fmla="*/ 640556 w 1154509"/>
              <a:gd name="connsiteY9" fmla="*/ 13097 h 779462"/>
              <a:gd name="connsiteX10" fmla="*/ 607219 w 1154509"/>
              <a:gd name="connsiteY10" fmla="*/ 3572 h 779462"/>
              <a:gd name="connsiteX11" fmla="*/ 571500 w 1154509"/>
              <a:gd name="connsiteY11" fmla="*/ 5953 h 779462"/>
              <a:gd name="connsiteX12" fmla="*/ 540544 w 1154509"/>
              <a:gd name="connsiteY12" fmla="*/ 39291 h 779462"/>
              <a:gd name="connsiteX13" fmla="*/ 492919 w 1154509"/>
              <a:gd name="connsiteY13" fmla="*/ 105966 h 779462"/>
              <a:gd name="connsiteX14" fmla="*/ 457200 w 1154509"/>
              <a:gd name="connsiteY14" fmla="*/ 191691 h 779462"/>
              <a:gd name="connsiteX15" fmla="*/ 414337 w 1154509"/>
              <a:gd name="connsiteY15" fmla="*/ 286941 h 779462"/>
              <a:gd name="connsiteX16" fmla="*/ 371475 w 1154509"/>
              <a:gd name="connsiteY16" fmla="*/ 391716 h 779462"/>
              <a:gd name="connsiteX17" fmla="*/ 309562 w 1154509"/>
              <a:gd name="connsiteY17" fmla="*/ 532210 h 779462"/>
              <a:gd name="connsiteX18" fmla="*/ 261937 w 1154509"/>
              <a:gd name="connsiteY18" fmla="*/ 613172 h 779462"/>
              <a:gd name="connsiteX19" fmla="*/ 204787 w 1154509"/>
              <a:gd name="connsiteY19" fmla="*/ 684610 h 779462"/>
              <a:gd name="connsiteX20" fmla="*/ 150019 w 1154509"/>
              <a:gd name="connsiteY20" fmla="*/ 732235 h 779462"/>
              <a:gd name="connsiteX21" fmla="*/ 73819 w 1154509"/>
              <a:gd name="connsiteY21" fmla="*/ 765572 h 779462"/>
              <a:gd name="connsiteX22" fmla="*/ 16669 w 1154509"/>
              <a:gd name="connsiteY22" fmla="*/ 777478 h 779462"/>
              <a:gd name="connsiteX23" fmla="*/ 0 w 1154509"/>
              <a:gd name="connsiteY23" fmla="*/ 777478 h 779462"/>
              <a:gd name="connsiteX0" fmla="*/ 1138237 w 1154509"/>
              <a:gd name="connsiteY0" fmla="*/ 767953 h 779462"/>
              <a:gd name="connsiteX1" fmla="*/ 1145381 w 1154509"/>
              <a:gd name="connsiteY1" fmla="*/ 775097 h 779462"/>
              <a:gd name="connsiteX2" fmla="*/ 1083469 w 1154509"/>
              <a:gd name="connsiteY2" fmla="*/ 746522 h 779462"/>
              <a:gd name="connsiteX3" fmla="*/ 1007269 w 1154509"/>
              <a:gd name="connsiteY3" fmla="*/ 694135 h 779462"/>
              <a:gd name="connsiteX4" fmla="*/ 912019 w 1154509"/>
              <a:gd name="connsiteY4" fmla="*/ 565547 h 779462"/>
              <a:gd name="connsiteX5" fmla="*/ 823912 w 1154509"/>
              <a:gd name="connsiteY5" fmla="*/ 372666 h 779462"/>
              <a:gd name="connsiteX6" fmla="*/ 773906 w 1154509"/>
              <a:gd name="connsiteY6" fmla="*/ 248841 h 779462"/>
              <a:gd name="connsiteX7" fmla="*/ 733425 w 1154509"/>
              <a:gd name="connsiteY7" fmla="*/ 155972 h 779462"/>
              <a:gd name="connsiteX8" fmla="*/ 685800 w 1154509"/>
              <a:gd name="connsiteY8" fmla="*/ 67866 h 779462"/>
              <a:gd name="connsiteX9" fmla="*/ 640556 w 1154509"/>
              <a:gd name="connsiteY9" fmla="*/ 13097 h 779462"/>
              <a:gd name="connsiteX10" fmla="*/ 607219 w 1154509"/>
              <a:gd name="connsiteY10" fmla="*/ 3572 h 779462"/>
              <a:gd name="connsiteX11" fmla="*/ 571500 w 1154509"/>
              <a:gd name="connsiteY11" fmla="*/ 5953 h 779462"/>
              <a:gd name="connsiteX12" fmla="*/ 540544 w 1154509"/>
              <a:gd name="connsiteY12" fmla="*/ 39291 h 779462"/>
              <a:gd name="connsiteX13" fmla="*/ 492919 w 1154509"/>
              <a:gd name="connsiteY13" fmla="*/ 105966 h 779462"/>
              <a:gd name="connsiteX14" fmla="*/ 457200 w 1154509"/>
              <a:gd name="connsiteY14" fmla="*/ 191691 h 779462"/>
              <a:gd name="connsiteX15" fmla="*/ 414337 w 1154509"/>
              <a:gd name="connsiteY15" fmla="*/ 286941 h 779462"/>
              <a:gd name="connsiteX16" fmla="*/ 371475 w 1154509"/>
              <a:gd name="connsiteY16" fmla="*/ 391716 h 779462"/>
              <a:gd name="connsiteX17" fmla="*/ 309562 w 1154509"/>
              <a:gd name="connsiteY17" fmla="*/ 532210 h 779462"/>
              <a:gd name="connsiteX18" fmla="*/ 261937 w 1154509"/>
              <a:gd name="connsiteY18" fmla="*/ 613172 h 779462"/>
              <a:gd name="connsiteX19" fmla="*/ 204787 w 1154509"/>
              <a:gd name="connsiteY19" fmla="*/ 684610 h 779462"/>
              <a:gd name="connsiteX20" fmla="*/ 150019 w 1154509"/>
              <a:gd name="connsiteY20" fmla="*/ 732235 h 779462"/>
              <a:gd name="connsiteX21" fmla="*/ 73819 w 1154509"/>
              <a:gd name="connsiteY21" fmla="*/ 765572 h 779462"/>
              <a:gd name="connsiteX22" fmla="*/ 16669 w 1154509"/>
              <a:gd name="connsiteY22" fmla="*/ 777478 h 779462"/>
              <a:gd name="connsiteX23" fmla="*/ 0 w 1154509"/>
              <a:gd name="connsiteY23" fmla="*/ 777478 h 779462"/>
              <a:gd name="connsiteX0" fmla="*/ 1135856 w 1152128"/>
              <a:gd name="connsiteY0" fmla="*/ 767953 h 779065"/>
              <a:gd name="connsiteX1" fmla="*/ 1143000 w 1152128"/>
              <a:gd name="connsiteY1" fmla="*/ 775097 h 779065"/>
              <a:gd name="connsiteX2" fmla="*/ 1081088 w 1152128"/>
              <a:gd name="connsiteY2" fmla="*/ 746522 h 779065"/>
              <a:gd name="connsiteX3" fmla="*/ 1004888 w 1152128"/>
              <a:gd name="connsiteY3" fmla="*/ 694135 h 779065"/>
              <a:gd name="connsiteX4" fmla="*/ 909638 w 1152128"/>
              <a:gd name="connsiteY4" fmla="*/ 565547 h 779065"/>
              <a:gd name="connsiteX5" fmla="*/ 821531 w 1152128"/>
              <a:gd name="connsiteY5" fmla="*/ 372666 h 779065"/>
              <a:gd name="connsiteX6" fmla="*/ 771525 w 1152128"/>
              <a:gd name="connsiteY6" fmla="*/ 248841 h 779065"/>
              <a:gd name="connsiteX7" fmla="*/ 731044 w 1152128"/>
              <a:gd name="connsiteY7" fmla="*/ 155972 h 779065"/>
              <a:gd name="connsiteX8" fmla="*/ 683419 w 1152128"/>
              <a:gd name="connsiteY8" fmla="*/ 67866 h 779065"/>
              <a:gd name="connsiteX9" fmla="*/ 638175 w 1152128"/>
              <a:gd name="connsiteY9" fmla="*/ 13097 h 779065"/>
              <a:gd name="connsiteX10" fmla="*/ 604838 w 1152128"/>
              <a:gd name="connsiteY10" fmla="*/ 3572 h 779065"/>
              <a:gd name="connsiteX11" fmla="*/ 569119 w 1152128"/>
              <a:gd name="connsiteY11" fmla="*/ 5953 h 779065"/>
              <a:gd name="connsiteX12" fmla="*/ 538163 w 1152128"/>
              <a:gd name="connsiteY12" fmla="*/ 39291 h 779065"/>
              <a:gd name="connsiteX13" fmla="*/ 490538 w 1152128"/>
              <a:gd name="connsiteY13" fmla="*/ 105966 h 779065"/>
              <a:gd name="connsiteX14" fmla="*/ 454819 w 1152128"/>
              <a:gd name="connsiteY14" fmla="*/ 191691 h 779065"/>
              <a:gd name="connsiteX15" fmla="*/ 411956 w 1152128"/>
              <a:gd name="connsiteY15" fmla="*/ 286941 h 779065"/>
              <a:gd name="connsiteX16" fmla="*/ 369094 w 1152128"/>
              <a:gd name="connsiteY16" fmla="*/ 391716 h 779065"/>
              <a:gd name="connsiteX17" fmla="*/ 307181 w 1152128"/>
              <a:gd name="connsiteY17" fmla="*/ 532210 h 779065"/>
              <a:gd name="connsiteX18" fmla="*/ 259556 w 1152128"/>
              <a:gd name="connsiteY18" fmla="*/ 613172 h 779065"/>
              <a:gd name="connsiteX19" fmla="*/ 202406 w 1152128"/>
              <a:gd name="connsiteY19" fmla="*/ 684610 h 779065"/>
              <a:gd name="connsiteX20" fmla="*/ 147638 w 1152128"/>
              <a:gd name="connsiteY20" fmla="*/ 732235 h 779065"/>
              <a:gd name="connsiteX21" fmla="*/ 71438 w 1152128"/>
              <a:gd name="connsiteY21" fmla="*/ 765572 h 779065"/>
              <a:gd name="connsiteX22" fmla="*/ 14288 w 1152128"/>
              <a:gd name="connsiteY22" fmla="*/ 777478 h 779065"/>
              <a:gd name="connsiteX23" fmla="*/ 0 w 1152128"/>
              <a:gd name="connsiteY23" fmla="*/ 775097 h 779065"/>
              <a:gd name="connsiteX0" fmla="*/ 1135857 w 1152129"/>
              <a:gd name="connsiteY0" fmla="*/ 767953 h 779066"/>
              <a:gd name="connsiteX1" fmla="*/ 1143001 w 1152129"/>
              <a:gd name="connsiteY1" fmla="*/ 775097 h 779066"/>
              <a:gd name="connsiteX2" fmla="*/ 1081089 w 1152129"/>
              <a:gd name="connsiteY2" fmla="*/ 746522 h 779066"/>
              <a:gd name="connsiteX3" fmla="*/ 1004889 w 1152129"/>
              <a:gd name="connsiteY3" fmla="*/ 694135 h 779066"/>
              <a:gd name="connsiteX4" fmla="*/ 909639 w 1152129"/>
              <a:gd name="connsiteY4" fmla="*/ 565547 h 779066"/>
              <a:gd name="connsiteX5" fmla="*/ 821532 w 1152129"/>
              <a:gd name="connsiteY5" fmla="*/ 372666 h 779066"/>
              <a:gd name="connsiteX6" fmla="*/ 771526 w 1152129"/>
              <a:gd name="connsiteY6" fmla="*/ 248841 h 779066"/>
              <a:gd name="connsiteX7" fmla="*/ 731045 w 1152129"/>
              <a:gd name="connsiteY7" fmla="*/ 155972 h 779066"/>
              <a:gd name="connsiteX8" fmla="*/ 683420 w 1152129"/>
              <a:gd name="connsiteY8" fmla="*/ 67866 h 779066"/>
              <a:gd name="connsiteX9" fmla="*/ 638176 w 1152129"/>
              <a:gd name="connsiteY9" fmla="*/ 13097 h 779066"/>
              <a:gd name="connsiteX10" fmla="*/ 604839 w 1152129"/>
              <a:gd name="connsiteY10" fmla="*/ 3572 h 779066"/>
              <a:gd name="connsiteX11" fmla="*/ 569120 w 1152129"/>
              <a:gd name="connsiteY11" fmla="*/ 5953 h 779066"/>
              <a:gd name="connsiteX12" fmla="*/ 538164 w 1152129"/>
              <a:gd name="connsiteY12" fmla="*/ 39291 h 779066"/>
              <a:gd name="connsiteX13" fmla="*/ 490539 w 1152129"/>
              <a:gd name="connsiteY13" fmla="*/ 105966 h 779066"/>
              <a:gd name="connsiteX14" fmla="*/ 454820 w 1152129"/>
              <a:gd name="connsiteY14" fmla="*/ 191691 h 779066"/>
              <a:gd name="connsiteX15" fmla="*/ 411957 w 1152129"/>
              <a:gd name="connsiteY15" fmla="*/ 286941 h 779066"/>
              <a:gd name="connsiteX16" fmla="*/ 369095 w 1152129"/>
              <a:gd name="connsiteY16" fmla="*/ 391716 h 779066"/>
              <a:gd name="connsiteX17" fmla="*/ 307182 w 1152129"/>
              <a:gd name="connsiteY17" fmla="*/ 532210 h 779066"/>
              <a:gd name="connsiteX18" fmla="*/ 259557 w 1152129"/>
              <a:gd name="connsiteY18" fmla="*/ 613172 h 779066"/>
              <a:gd name="connsiteX19" fmla="*/ 202407 w 1152129"/>
              <a:gd name="connsiteY19" fmla="*/ 684610 h 779066"/>
              <a:gd name="connsiteX20" fmla="*/ 147639 w 1152129"/>
              <a:gd name="connsiteY20" fmla="*/ 732235 h 779066"/>
              <a:gd name="connsiteX21" fmla="*/ 71439 w 1152129"/>
              <a:gd name="connsiteY21" fmla="*/ 765572 h 779066"/>
              <a:gd name="connsiteX22" fmla="*/ 14289 w 1152129"/>
              <a:gd name="connsiteY22" fmla="*/ 777478 h 779066"/>
              <a:gd name="connsiteX23" fmla="*/ 0 w 1152129"/>
              <a:gd name="connsiteY23" fmla="*/ 775098 h 77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52129" h="779066">
                <a:moveTo>
                  <a:pt x="1135857" y="767953"/>
                </a:moveTo>
                <a:cubicBezTo>
                  <a:pt x="1134270" y="767556"/>
                  <a:pt x="1152129" y="778669"/>
                  <a:pt x="1143001" y="775097"/>
                </a:cubicBezTo>
                <a:cubicBezTo>
                  <a:pt x="1133873" y="771525"/>
                  <a:pt x="1104108" y="760016"/>
                  <a:pt x="1081089" y="746522"/>
                </a:cubicBezTo>
                <a:cubicBezTo>
                  <a:pt x="1058070" y="733028"/>
                  <a:pt x="1033464" y="724297"/>
                  <a:pt x="1004889" y="694135"/>
                </a:cubicBezTo>
                <a:cubicBezTo>
                  <a:pt x="976314" y="663973"/>
                  <a:pt x="940198" y="619125"/>
                  <a:pt x="909639" y="565547"/>
                </a:cubicBezTo>
                <a:cubicBezTo>
                  <a:pt x="879080" y="511969"/>
                  <a:pt x="844551" y="425450"/>
                  <a:pt x="821532" y="372666"/>
                </a:cubicBezTo>
                <a:cubicBezTo>
                  <a:pt x="798513" y="319882"/>
                  <a:pt x="786607" y="284957"/>
                  <a:pt x="771526" y="248841"/>
                </a:cubicBezTo>
                <a:cubicBezTo>
                  <a:pt x="756445" y="212725"/>
                  <a:pt x="745729" y="186134"/>
                  <a:pt x="731045" y="155972"/>
                </a:cubicBezTo>
                <a:cubicBezTo>
                  <a:pt x="716361" y="125810"/>
                  <a:pt x="698898" y="91679"/>
                  <a:pt x="683420" y="67866"/>
                </a:cubicBezTo>
                <a:cubicBezTo>
                  <a:pt x="667942" y="44054"/>
                  <a:pt x="651273" y="23813"/>
                  <a:pt x="638176" y="13097"/>
                </a:cubicBezTo>
                <a:cubicBezTo>
                  <a:pt x="625079" y="2381"/>
                  <a:pt x="616348" y="4763"/>
                  <a:pt x="604839" y="3572"/>
                </a:cubicBezTo>
                <a:cubicBezTo>
                  <a:pt x="593330" y="2381"/>
                  <a:pt x="580232" y="0"/>
                  <a:pt x="569120" y="5953"/>
                </a:cubicBezTo>
                <a:cubicBezTo>
                  <a:pt x="558008" y="11906"/>
                  <a:pt x="551261" y="22622"/>
                  <a:pt x="538164" y="39291"/>
                </a:cubicBezTo>
                <a:cubicBezTo>
                  <a:pt x="525067" y="55960"/>
                  <a:pt x="504430" y="80566"/>
                  <a:pt x="490539" y="105966"/>
                </a:cubicBezTo>
                <a:cubicBezTo>
                  <a:pt x="476648" y="131366"/>
                  <a:pt x="467917" y="161529"/>
                  <a:pt x="454820" y="191691"/>
                </a:cubicBezTo>
                <a:cubicBezTo>
                  <a:pt x="441723" y="221853"/>
                  <a:pt x="426244" y="253604"/>
                  <a:pt x="411957" y="286941"/>
                </a:cubicBezTo>
                <a:cubicBezTo>
                  <a:pt x="397670" y="320278"/>
                  <a:pt x="386557" y="350838"/>
                  <a:pt x="369095" y="391716"/>
                </a:cubicBezTo>
                <a:cubicBezTo>
                  <a:pt x="351633" y="432594"/>
                  <a:pt x="325438" y="495301"/>
                  <a:pt x="307182" y="532210"/>
                </a:cubicBezTo>
                <a:cubicBezTo>
                  <a:pt x="288926" y="569119"/>
                  <a:pt x="277020" y="587772"/>
                  <a:pt x="259557" y="613172"/>
                </a:cubicBezTo>
                <a:cubicBezTo>
                  <a:pt x="242094" y="638572"/>
                  <a:pt x="221060" y="664766"/>
                  <a:pt x="202407" y="684610"/>
                </a:cubicBezTo>
                <a:cubicBezTo>
                  <a:pt x="183754" y="704454"/>
                  <a:pt x="169467" y="718741"/>
                  <a:pt x="147639" y="732235"/>
                </a:cubicBezTo>
                <a:cubicBezTo>
                  <a:pt x="125811" y="745729"/>
                  <a:pt x="93664" y="758032"/>
                  <a:pt x="71439" y="765572"/>
                </a:cubicBezTo>
                <a:cubicBezTo>
                  <a:pt x="49214" y="773112"/>
                  <a:pt x="26195" y="775890"/>
                  <a:pt x="14289" y="777478"/>
                </a:cubicBezTo>
                <a:cubicBezTo>
                  <a:pt x="2383" y="779066"/>
                  <a:pt x="2183" y="776090"/>
                  <a:pt x="0" y="775098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110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sv-SE" sz="2800" b="1" dirty="0">
                <a:latin typeface="Comic Sans MS" pitchFamily="66" charset="0"/>
              </a:rPr>
              <a:t>Example data – ChIP-Seq</a:t>
            </a:r>
            <a:endParaRPr lang="sv-SE" sz="2800" b="1" kern="1200" dirty="0">
              <a:solidFill>
                <a:schemeClr val="tx1"/>
              </a:solidFill>
              <a:latin typeface="Comic Sans MS" pitchFamily="66" charset="0"/>
              <a:ea typeface="ＭＳ Ｐゴシック" pitchFamily="34" charset="-128"/>
              <a:cs typeface="+mn-cs"/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533400" y="12192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924800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950027" y="6396335"/>
            <a:ext cx="5243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Sun X et al., Transcription factor profiling reveals molecular choreography and key regulators of human retrotransposon expression, PNAS 2018. </a:t>
            </a:r>
          </a:p>
        </p:txBody>
      </p:sp>
    </p:spTree>
    <p:extLst>
      <p:ext uri="{BB962C8B-B14F-4D97-AF65-F5344CB8AC3E}">
        <p14:creationId xmlns:p14="http://schemas.microsoft.com/office/powerpoint/2010/main" val="395054788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Smoothing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94562" name="Picture 2" descr="C:\Users\fenyo\Google Drive\NYU\Teaching\2014  Spring BMI Methods - Signal Processing\figs\gaussian_noise_smooth_flat_9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2743200"/>
            <a:ext cx="1828800" cy="1748161"/>
          </a:xfrm>
          <a:prstGeom prst="rect">
            <a:avLst/>
          </a:prstGeom>
          <a:noFill/>
        </p:spPr>
      </p:pic>
      <p:pic>
        <p:nvPicPr>
          <p:cNvPr id="194563" name="Picture 3" descr="C:\Users\fenyo\Google Drive\NYU\Teaching\2014  Spring BMI Methods - Signal Processing\figs\gaussian_noise_smooth_flat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743200"/>
            <a:ext cx="1828800" cy="1748161"/>
          </a:xfrm>
          <a:prstGeom prst="rect">
            <a:avLst/>
          </a:prstGeom>
          <a:noFill/>
        </p:spPr>
      </p:pic>
      <p:pic>
        <p:nvPicPr>
          <p:cNvPr id="194564" name="Picture 4" descr="C:\Users\fenyo\Google Drive\NYU\Teaching\2014  Spring BMI Methods - Signal Processing\figs\gaussian_noise_smooth_flat_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743200"/>
            <a:ext cx="1828800" cy="1748161"/>
          </a:xfrm>
          <a:prstGeom prst="rect">
            <a:avLst/>
          </a:prstGeom>
          <a:noFill/>
        </p:spPr>
      </p:pic>
      <p:pic>
        <p:nvPicPr>
          <p:cNvPr id="8" name="Picture 6" descr="C:\Users\fenyo\Google Drive\NYU\Teaching\2014  Spring BMI Methods - Signal Processing\figs\gaussian_noi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959159"/>
            <a:ext cx="2743200" cy="262224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75645" y="1944469"/>
            <a:ext cx="418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w=ones(2*width+1,'d')</a:t>
            </a:r>
          </a:p>
          <a:p>
            <a:r>
              <a:rPr lang="en-US" dirty="0">
                <a:latin typeface="Courier New" pitchFamily="49" charset="0"/>
                <a:cs typeface="Courier New" pitchFamily="49" charset="0"/>
              </a:rPr>
              <a:t>convolve(w/w.sum(),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y,'valid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‘)</a:t>
            </a:r>
          </a:p>
        </p:txBody>
      </p:sp>
      <p:pic>
        <p:nvPicPr>
          <p:cNvPr id="226310" name="Picture 6" descr="C:\Users\fenyo\Desktop\gaussian_noise_smooth_flat_91_ff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4648200"/>
            <a:ext cx="1828800" cy="1805977"/>
          </a:xfrm>
          <a:prstGeom prst="rect">
            <a:avLst/>
          </a:prstGeom>
          <a:noFill/>
        </p:spPr>
      </p:pic>
      <p:pic>
        <p:nvPicPr>
          <p:cNvPr id="226311" name="Picture 7" descr="C:\Users\fenyo\Desktop\gaussian_noise_smooth_flat_3_ff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4648200"/>
            <a:ext cx="1828800" cy="1805977"/>
          </a:xfrm>
          <a:prstGeom prst="rect">
            <a:avLst/>
          </a:prstGeom>
          <a:noFill/>
        </p:spPr>
      </p:pic>
      <p:pic>
        <p:nvPicPr>
          <p:cNvPr id="226312" name="Picture 8" descr="C:\Users\fenyo\Desktop\gaussian_noise_smooth_flat_31_ff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10200" y="4648200"/>
            <a:ext cx="1828800" cy="1805977"/>
          </a:xfrm>
          <a:prstGeom prst="rect">
            <a:avLst/>
          </a:prstGeom>
          <a:noFill/>
        </p:spPr>
      </p:pic>
      <p:grpSp>
        <p:nvGrpSpPr>
          <p:cNvPr id="2" name="Group 16"/>
          <p:cNvGrpSpPr/>
          <p:nvPr/>
        </p:nvGrpSpPr>
        <p:grpSpPr>
          <a:xfrm>
            <a:off x="4885245" y="1258669"/>
            <a:ext cx="2209800" cy="533400"/>
            <a:chOff x="1600200" y="1447800"/>
            <a:chExt cx="5562600" cy="6096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600200" y="2057400"/>
              <a:ext cx="2209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953000" y="2057400"/>
              <a:ext cx="2209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10000" y="1447800"/>
              <a:ext cx="1143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10000" y="1447800"/>
              <a:ext cx="0" cy="609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953000" y="1447800"/>
              <a:ext cx="0" cy="6096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87"/>
          <p:cNvSpPr>
            <a:spLocks noChangeArrowheads="1"/>
          </p:cNvSpPr>
          <p:nvPr/>
        </p:nvSpPr>
        <p:spPr bwMode="auto">
          <a:xfrm>
            <a:off x="4038600" y="63246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0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19" name="Rectangle 87"/>
          <p:cNvSpPr>
            <a:spLocks noChangeArrowheads="1"/>
          </p:cNvSpPr>
          <p:nvPr/>
        </p:nvSpPr>
        <p:spPr bwMode="auto">
          <a:xfrm>
            <a:off x="5867400" y="63246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0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0" name="Rectangle 87"/>
          <p:cNvSpPr>
            <a:spLocks noChangeArrowheads="1"/>
          </p:cNvSpPr>
          <p:nvPr/>
        </p:nvSpPr>
        <p:spPr bwMode="auto">
          <a:xfrm>
            <a:off x="7696200" y="63246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0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1" name="Rectangle 87"/>
          <p:cNvSpPr>
            <a:spLocks noChangeArrowheads="1"/>
          </p:cNvSpPr>
          <p:nvPr/>
        </p:nvSpPr>
        <p:spPr bwMode="auto">
          <a:xfrm rot="-5400000">
            <a:off x="114300" y="18669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327190151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3" descr="C:\Users\fenyo\Desktop\week3\20130212-071959-31975639.png"/>
          <p:cNvPicPr>
            <a:picLocks noChangeAspect="1" noChangeArrowheads="1"/>
          </p:cNvPicPr>
          <p:nvPr/>
        </p:nvPicPr>
        <p:blipFill>
          <a:blip r:embed="rId3" cstate="print"/>
          <a:srcRect b="63161"/>
          <a:stretch>
            <a:fillRect/>
          </a:stretch>
        </p:blipFill>
        <p:spPr bwMode="auto">
          <a:xfrm>
            <a:off x="590550" y="698500"/>
            <a:ext cx="3676650" cy="1968500"/>
          </a:xfrm>
          <a:prstGeom prst="rect">
            <a:avLst/>
          </a:prstGeom>
          <a:noFill/>
        </p:spPr>
      </p:pic>
      <p:pic>
        <p:nvPicPr>
          <p:cNvPr id="16" name="Picture 8" descr="C:\Users\fenyo\Desktop\week3\20130212-071559-103835116.png"/>
          <p:cNvPicPr>
            <a:picLocks noChangeAspect="1" noChangeArrowheads="1"/>
          </p:cNvPicPr>
          <p:nvPr/>
        </p:nvPicPr>
        <p:blipFill>
          <a:blip r:embed="rId4" cstate="print"/>
          <a:srcRect b="63220"/>
          <a:stretch>
            <a:fillRect/>
          </a:stretch>
        </p:blipFill>
        <p:spPr bwMode="auto">
          <a:xfrm>
            <a:off x="4495800" y="701675"/>
            <a:ext cx="3676650" cy="1965325"/>
          </a:xfrm>
          <a:prstGeom prst="rect">
            <a:avLst/>
          </a:prstGeom>
          <a:noFill/>
        </p:spPr>
      </p:pic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Smoothing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5953" name="Picture 1" descr="C:\Users\fenyo\Desktop\week3\20130212-073715-76700845.png"/>
          <p:cNvPicPr>
            <a:picLocks noChangeAspect="1" noChangeArrowheads="1"/>
          </p:cNvPicPr>
          <p:nvPr/>
        </p:nvPicPr>
        <p:blipFill>
          <a:blip r:embed="rId5" cstate="print"/>
          <a:srcRect b="29947"/>
          <a:stretch>
            <a:fillRect/>
          </a:stretch>
        </p:blipFill>
        <p:spPr bwMode="auto">
          <a:xfrm>
            <a:off x="609600" y="2809875"/>
            <a:ext cx="3552825" cy="3743325"/>
          </a:xfrm>
          <a:prstGeom prst="rect">
            <a:avLst/>
          </a:prstGeom>
          <a:noFill/>
        </p:spPr>
      </p:pic>
      <p:pic>
        <p:nvPicPr>
          <p:cNvPr id="125954" name="Picture 2" descr="C:\Users\fenyo\Desktop\week3\20130212-073818-23686915.png"/>
          <p:cNvPicPr>
            <a:picLocks noChangeAspect="1" noChangeArrowheads="1"/>
          </p:cNvPicPr>
          <p:nvPr/>
        </p:nvPicPr>
        <p:blipFill>
          <a:blip r:embed="rId6" cstate="print"/>
          <a:srcRect b="30125"/>
          <a:stretch>
            <a:fillRect/>
          </a:stretch>
        </p:blipFill>
        <p:spPr bwMode="auto">
          <a:xfrm>
            <a:off x="4572000" y="2819400"/>
            <a:ext cx="3524250" cy="373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831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C:\Users\fenyo\Desktop\week3\20130212-071559-103835116.png"/>
          <p:cNvPicPr>
            <a:picLocks noChangeAspect="1" noChangeArrowheads="1"/>
          </p:cNvPicPr>
          <p:nvPr/>
        </p:nvPicPr>
        <p:blipFill>
          <a:blip r:embed="rId3" cstate="print"/>
          <a:srcRect b="63220"/>
          <a:stretch>
            <a:fillRect/>
          </a:stretch>
        </p:blipFill>
        <p:spPr bwMode="auto">
          <a:xfrm>
            <a:off x="4419600" y="701675"/>
            <a:ext cx="3676650" cy="1965325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95350" y="609600"/>
            <a:ext cx="7239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Smoothing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7218" name="Picture 2" descr="C:\Users\fenyo\Desktop\week3\20130212-073941-16415442.png"/>
          <p:cNvPicPr>
            <a:picLocks noChangeAspect="1" noChangeArrowheads="1"/>
          </p:cNvPicPr>
          <p:nvPr/>
        </p:nvPicPr>
        <p:blipFill>
          <a:blip r:embed="rId4" cstate="print"/>
          <a:srcRect b="30303"/>
          <a:stretch>
            <a:fillRect/>
          </a:stretch>
        </p:blipFill>
        <p:spPr bwMode="auto">
          <a:xfrm>
            <a:off x="4495800" y="2828925"/>
            <a:ext cx="3524250" cy="3724275"/>
          </a:xfrm>
          <a:prstGeom prst="rect">
            <a:avLst/>
          </a:prstGeom>
          <a:noFill/>
        </p:spPr>
      </p:pic>
      <p:pic>
        <p:nvPicPr>
          <p:cNvPr id="11" name="Picture 13" descr="C:\Users\fenyo\Desktop\week3\20130212-071959-31975639.png"/>
          <p:cNvPicPr>
            <a:picLocks noChangeAspect="1" noChangeArrowheads="1"/>
          </p:cNvPicPr>
          <p:nvPr/>
        </p:nvPicPr>
        <p:blipFill>
          <a:blip r:embed="rId5" cstate="print"/>
          <a:srcRect b="63161"/>
          <a:stretch>
            <a:fillRect/>
          </a:stretch>
        </p:blipFill>
        <p:spPr bwMode="auto">
          <a:xfrm>
            <a:off x="590550" y="698500"/>
            <a:ext cx="3676650" cy="1968500"/>
          </a:xfrm>
          <a:prstGeom prst="rect">
            <a:avLst/>
          </a:prstGeom>
          <a:noFill/>
        </p:spPr>
      </p:pic>
      <p:pic>
        <p:nvPicPr>
          <p:cNvPr id="137219" name="Picture 3" descr="C:\Users\fenyo\Desktop\week3\20130212-075917-87219991.png"/>
          <p:cNvPicPr>
            <a:picLocks noChangeAspect="1" noChangeArrowheads="1"/>
          </p:cNvPicPr>
          <p:nvPr/>
        </p:nvPicPr>
        <p:blipFill>
          <a:blip r:embed="rId6" cstate="print"/>
          <a:srcRect b="30689"/>
          <a:stretch>
            <a:fillRect/>
          </a:stretch>
        </p:blipFill>
        <p:spPr bwMode="auto">
          <a:xfrm>
            <a:off x="609600" y="2819400"/>
            <a:ext cx="3552825" cy="3703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303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Adaptive Background Correction (unsharp masking)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graphicFrame>
        <p:nvGraphicFramePr>
          <p:cNvPr id="225282" name="Object 2"/>
          <p:cNvGraphicFramePr>
            <a:graphicFrameLocks noChangeAspect="1"/>
          </p:cNvGraphicFramePr>
          <p:nvPr/>
        </p:nvGraphicFramePr>
        <p:xfrm>
          <a:off x="1143000" y="1295400"/>
          <a:ext cx="704532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08" name="Equation" r:id="rId4" imgW="1676400" imgH="431800" progId="Equation.3">
                  <p:embed/>
                </p:oleObj>
              </mc:Choice>
              <mc:Fallback>
                <p:oleObj name="Equation" r:id="rId4" imgW="1676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295400"/>
                        <a:ext cx="7045325" cy="167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C:\Users\fenyo\Desktop\220px-Usm-unsharp-mas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648200"/>
            <a:ext cx="2722563" cy="193276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05200" y="6165939"/>
            <a:ext cx="20329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latin typeface="Comic Sans MS" pitchFamily="66" charset="0"/>
              </a:rPr>
              <a:t>Unsharp</a:t>
            </a:r>
            <a:r>
              <a:rPr lang="en-US" b="1" dirty="0">
                <a:latin typeface="Comic Sans MS" pitchFamily="66" charset="0"/>
              </a:rPr>
              <a:t> masking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88530" y="4675094"/>
            <a:ext cx="10406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Original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62200" y="3276600"/>
            <a:ext cx="441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wi</a:t>
            </a:r>
            <a:r>
              <a:rPr lang="en-US" dirty="0"/>
              <a:t> = </a:t>
            </a:r>
            <a:r>
              <a:rPr lang="en-US" dirty="0" err="1"/>
              <a:t>linspace</a:t>
            </a:r>
            <a:r>
              <a:rPr lang="en-US" dirty="0"/>
              <a:t>(1,window_len,window_len)</a:t>
            </a:r>
          </a:p>
          <a:p>
            <a:r>
              <a:rPr lang="en-US" dirty="0"/>
              <a:t>w = 1 / ( 2*r_[</a:t>
            </a:r>
            <a:r>
              <a:rPr lang="en-US" dirty="0" err="1"/>
              <a:t>wi</a:t>
            </a:r>
            <a:r>
              <a:rPr lang="en-US" dirty="0"/>
              <a:t>[::-1],0,wi] + 1 )</a:t>
            </a:r>
          </a:p>
          <a:p>
            <a:r>
              <a:rPr lang="en-US" dirty="0"/>
              <a:t>x_ = x - d*convolve(w/w.sum(),</a:t>
            </a:r>
            <a:r>
              <a:rPr lang="en-US" dirty="0" err="1"/>
              <a:t>x,'valid</a:t>
            </a:r>
            <a:r>
              <a:rPr lang="en-US" dirty="0"/>
              <a:t>')</a:t>
            </a:r>
          </a:p>
        </p:txBody>
      </p:sp>
    </p:spTree>
    <p:extLst>
      <p:ext uri="{BB962C8B-B14F-4D97-AF65-F5344CB8AC3E}">
        <p14:creationId xmlns:p14="http://schemas.microsoft.com/office/powerpoint/2010/main" val="395761172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95350" y="609600"/>
            <a:ext cx="7239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Adaptive Background Correction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8" descr="C:\Users\fenyo\Desktop\week3\20130212-071559-103835116.png"/>
          <p:cNvPicPr>
            <a:picLocks noChangeAspect="1" noChangeArrowheads="1"/>
          </p:cNvPicPr>
          <p:nvPr/>
        </p:nvPicPr>
        <p:blipFill>
          <a:blip r:embed="rId3" cstate="print"/>
          <a:srcRect b="63220"/>
          <a:stretch>
            <a:fillRect/>
          </a:stretch>
        </p:blipFill>
        <p:spPr bwMode="auto">
          <a:xfrm>
            <a:off x="4857750" y="701675"/>
            <a:ext cx="3676650" cy="1965325"/>
          </a:xfrm>
          <a:prstGeom prst="rect">
            <a:avLst/>
          </a:prstGeom>
          <a:noFill/>
        </p:spPr>
      </p:pic>
      <p:pic>
        <p:nvPicPr>
          <p:cNvPr id="17" name="Picture 13" descr="C:\Users\fenyo\Desktop\week3\20130212-071959-31975639.png"/>
          <p:cNvPicPr>
            <a:picLocks noChangeAspect="1" noChangeArrowheads="1"/>
          </p:cNvPicPr>
          <p:nvPr/>
        </p:nvPicPr>
        <p:blipFill>
          <a:blip r:embed="rId4" cstate="print"/>
          <a:srcRect b="63161"/>
          <a:stretch>
            <a:fillRect/>
          </a:stretch>
        </p:blipFill>
        <p:spPr bwMode="auto">
          <a:xfrm>
            <a:off x="590550" y="698500"/>
            <a:ext cx="3676650" cy="1968500"/>
          </a:xfrm>
          <a:prstGeom prst="rect">
            <a:avLst/>
          </a:prstGeom>
          <a:noFill/>
        </p:spPr>
      </p:pic>
      <p:pic>
        <p:nvPicPr>
          <p:cNvPr id="138249" name="Picture 9" descr="C:\Users\fenyo\Desktop\week3\20130212-080240-48232843.png"/>
          <p:cNvPicPr>
            <a:picLocks noChangeAspect="1" noChangeArrowheads="1"/>
          </p:cNvPicPr>
          <p:nvPr/>
        </p:nvPicPr>
        <p:blipFill>
          <a:blip r:embed="rId5" cstate="print"/>
          <a:srcRect b="29947"/>
          <a:stretch>
            <a:fillRect/>
          </a:stretch>
        </p:blipFill>
        <p:spPr bwMode="auto">
          <a:xfrm>
            <a:off x="543790" y="2819400"/>
            <a:ext cx="3695700" cy="3743325"/>
          </a:xfrm>
          <a:prstGeom prst="rect">
            <a:avLst/>
          </a:prstGeom>
          <a:noFill/>
        </p:spPr>
      </p:pic>
      <p:pic>
        <p:nvPicPr>
          <p:cNvPr id="138250" name="Picture 10" descr="C:\Users\fenyo\Desktop\week3\20130212-080307-23988323.png"/>
          <p:cNvPicPr>
            <a:picLocks noChangeAspect="1" noChangeArrowheads="1"/>
          </p:cNvPicPr>
          <p:nvPr/>
        </p:nvPicPr>
        <p:blipFill>
          <a:blip r:embed="rId6" cstate="print"/>
          <a:srcRect b="30125"/>
          <a:stretch>
            <a:fillRect/>
          </a:stretch>
        </p:blipFill>
        <p:spPr bwMode="auto">
          <a:xfrm>
            <a:off x="4800600" y="2895600"/>
            <a:ext cx="3667125" cy="373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5418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95350" y="609600"/>
            <a:ext cx="7239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Smoothing and Adaptive Background Correction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6" descr="C:\Users\fenyo\Desktop\week3\20130212-075110-2064646.png"/>
          <p:cNvPicPr>
            <a:picLocks noChangeAspect="1" noChangeArrowheads="1"/>
          </p:cNvPicPr>
          <p:nvPr/>
        </p:nvPicPr>
        <p:blipFill>
          <a:blip r:embed="rId3" cstate="print"/>
          <a:srcRect b="30125"/>
          <a:stretch>
            <a:fillRect/>
          </a:stretch>
        </p:blipFill>
        <p:spPr bwMode="auto">
          <a:xfrm>
            <a:off x="457200" y="2743200"/>
            <a:ext cx="3695700" cy="3733800"/>
          </a:xfrm>
          <a:prstGeom prst="rect">
            <a:avLst/>
          </a:prstGeom>
          <a:noFill/>
        </p:spPr>
      </p:pic>
      <p:pic>
        <p:nvPicPr>
          <p:cNvPr id="9" name="Picture 7" descr="C:\Users\fenyo\Desktop\week3\20130212-075153-87653265.png"/>
          <p:cNvPicPr>
            <a:picLocks noChangeAspect="1" noChangeArrowheads="1"/>
          </p:cNvPicPr>
          <p:nvPr/>
        </p:nvPicPr>
        <p:blipFill>
          <a:blip r:embed="rId4" cstate="print"/>
          <a:srcRect b="30125"/>
          <a:stretch>
            <a:fillRect/>
          </a:stretch>
        </p:blipFill>
        <p:spPr bwMode="auto">
          <a:xfrm>
            <a:off x="4781550" y="2743200"/>
            <a:ext cx="3667125" cy="3733800"/>
          </a:xfrm>
          <a:prstGeom prst="rect">
            <a:avLst/>
          </a:prstGeom>
          <a:noFill/>
        </p:spPr>
      </p:pic>
      <p:pic>
        <p:nvPicPr>
          <p:cNvPr id="10" name="Picture 8" descr="C:\Users\fenyo\Desktop\week3\20130212-071559-103835116.png"/>
          <p:cNvPicPr>
            <a:picLocks noChangeAspect="1" noChangeArrowheads="1"/>
          </p:cNvPicPr>
          <p:nvPr/>
        </p:nvPicPr>
        <p:blipFill>
          <a:blip r:embed="rId5" cstate="print"/>
          <a:srcRect b="63220"/>
          <a:stretch>
            <a:fillRect/>
          </a:stretch>
        </p:blipFill>
        <p:spPr bwMode="auto">
          <a:xfrm>
            <a:off x="4857750" y="701675"/>
            <a:ext cx="3676650" cy="1965325"/>
          </a:xfrm>
          <a:prstGeom prst="rect">
            <a:avLst/>
          </a:prstGeom>
          <a:noFill/>
        </p:spPr>
      </p:pic>
      <p:pic>
        <p:nvPicPr>
          <p:cNvPr id="11" name="Picture 13" descr="C:\Users\fenyo\Desktop\week3\20130212-071959-31975639.png"/>
          <p:cNvPicPr>
            <a:picLocks noChangeAspect="1" noChangeArrowheads="1"/>
          </p:cNvPicPr>
          <p:nvPr/>
        </p:nvPicPr>
        <p:blipFill>
          <a:blip r:embed="rId6" cstate="print"/>
          <a:srcRect b="63161"/>
          <a:stretch>
            <a:fillRect/>
          </a:stretch>
        </p:blipFill>
        <p:spPr bwMode="auto">
          <a:xfrm>
            <a:off x="590550" y="698500"/>
            <a:ext cx="3676650" cy="196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5161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Savitsky-Golay smoothing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266251" name="Picture 11" descr="C:\Users\fenyo\Google Drive\NYU\Teaching\2014  Spring BMI Methods - Signal Processing\figs\sg\gaussian_smooting_sg_301_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2740" y="4953000"/>
            <a:ext cx="1905460" cy="1828800"/>
          </a:xfrm>
          <a:prstGeom prst="rect">
            <a:avLst/>
          </a:prstGeom>
          <a:noFill/>
        </p:spPr>
      </p:pic>
      <p:pic>
        <p:nvPicPr>
          <p:cNvPr id="266252" name="Picture 12" descr="C:\Users\fenyo\Google Drive\NYU\Teaching\2014  Spring BMI Methods - Signal Processing\figs\sg\gaussian_smooting_sg_301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953000"/>
            <a:ext cx="1905460" cy="1828800"/>
          </a:xfrm>
          <a:prstGeom prst="rect">
            <a:avLst/>
          </a:prstGeom>
          <a:noFill/>
        </p:spPr>
      </p:pic>
      <p:pic>
        <p:nvPicPr>
          <p:cNvPr id="266253" name="Picture 13" descr="C:\Users\fenyo\Google Drive\NYU\Teaching\2014  Spring BMI Methods - Signal Processing\figs\sg\gaussian_smooting_sg_301_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140" y="4953000"/>
            <a:ext cx="1905460" cy="1828800"/>
          </a:xfrm>
          <a:prstGeom prst="rect">
            <a:avLst/>
          </a:prstGeom>
          <a:noFill/>
        </p:spPr>
      </p:pic>
      <p:pic>
        <p:nvPicPr>
          <p:cNvPr id="266254" name="Picture 14" descr="C:\Users\fenyo\Google Drive\NYU\Teaching\2014  Spring BMI Methods - Signal Processing\figs\sg\gaussian_smooting_sg_151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2971800"/>
            <a:ext cx="1905460" cy="1828800"/>
          </a:xfrm>
          <a:prstGeom prst="rect">
            <a:avLst/>
          </a:prstGeom>
          <a:noFill/>
        </p:spPr>
      </p:pic>
      <p:pic>
        <p:nvPicPr>
          <p:cNvPr id="266255" name="Picture 15" descr="C:\Users\fenyo\Google Drive\NYU\Teaching\2014  Spring BMI Methods - Signal Processing\figs\sg\gaussian_smooting_sg_151_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140" y="2971800"/>
            <a:ext cx="1905460" cy="1828800"/>
          </a:xfrm>
          <a:prstGeom prst="rect">
            <a:avLst/>
          </a:prstGeom>
          <a:noFill/>
        </p:spPr>
      </p:pic>
      <p:pic>
        <p:nvPicPr>
          <p:cNvPr id="266256" name="Picture 16" descr="C:\Users\fenyo\Google Drive\NYU\Teaching\2014  Spring BMI Methods - Signal Processing\figs\sg\gaussian_smooting_sg_151_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2971800"/>
            <a:ext cx="1905460" cy="1828800"/>
          </a:xfrm>
          <a:prstGeom prst="rect">
            <a:avLst/>
          </a:prstGeom>
          <a:noFill/>
        </p:spPr>
      </p:pic>
      <p:pic>
        <p:nvPicPr>
          <p:cNvPr id="266257" name="Picture 17" descr="C:\Users\fenyo\Google Drive\NYU\Teaching\2014  Spring BMI Methods - Signal Processing\figs\sg\gaussian_smooting_sg_51_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0" y="1066800"/>
            <a:ext cx="1905460" cy="1828800"/>
          </a:xfrm>
          <a:prstGeom prst="rect">
            <a:avLst/>
          </a:prstGeom>
          <a:noFill/>
        </p:spPr>
      </p:pic>
      <p:pic>
        <p:nvPicPr>
          <p:cNvPr id="266258" name="Picture 18" descr="C:\Users\fenyo\Google Drive\NYU\Teaching\2014  Spring BMI Methods - Signal Processing\figs\sg\gaussian_smooting_sg_51_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38600" y="1066800"/>
            <a:ext cx="1905460" cy="1828800"/>
          </a:xfrm>
          <a:prstGeom prst="rect">
            <a:avLst/>
          </a:prstGeom>
          <a:noFill/>
        </p:spPr>
      </p:pic>
      <p:pic>
        <p:nvPicPr>
          <p:cNvPr id="266259" name="Picture 19" descr="C:\Users\fenyo\Google Drive\NYU\Teaching\2014  Spring BMI Methods - Signal Processing\figs\sg\gaussian_smooting_sg_51_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2740" y="1066800"/>
            <a:ext cx="1905460" cy="18288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1371600" y="685800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Polynomial </a:t>
            </a:r>
            <a:r>
              <a:rPr lang="fr-FR" dirty="0" err="1">
                <a:latin typeface="+mn-lt"/>
                <a:cs typeface="Courier New" pitchFamily="49" charset="0"/>
              </a:rPr>
              <a:t>order</a:t>
            </a:r>
            <a:r>
              <a:rPr lang="fr-FR" dirty="0">
                <a:latin typeface="+mn-lt"/>
                <a:cs typeface="Courier New" pitchFamily="49" charset="0"/>
              </a:rPr>
              <a:t> = 3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2400" y="17526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25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36692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75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2400" y="53456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150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86200" y="685800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Polynomial </a:t>
            </a:r>
            <a:r>
              <a:rPr lang="fr-FR" dirty="0" err="1">
                <a:latin typeface="+mn-lt"/>
                <a:cs typeface="Courier New" pitchFamily="49" charset="0"/>
              </a:rPr>
              <a:t>order</a:t>
            </a:r>
            <a:r>
              <a:rPr lang="fr-FR" dirty="0">
                <a:latin typeface="+mn-lt"/>
                <a:cs typeface="Courier New" pitchFamily="49" charset="0"/>
              </a:rPr>
              <a:t> = 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77000" y="685800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Polynomial </a:t>
            </a:r>
            <a:r>
              <a:rPr lang="fr-FR" dirty="0" err="1">
                <a:latin typeface="+mn-lt"/>
                <a:cs typeface="Courier New" pitchFamily="49" charset="0"/>
              </a:rPr>
              <a:t>order</a:t>
            </a:r>
            <a:r>
              <a:rPr lang="fr-FR" dirty="0">
                <a:latin typeface="+mn-lt"/>
                <a:cs typeface="Courier New" pitchFamily="49" charset="0"/>
              </a:rPr>
              <a:t> = 7</a:t>
            </a:r>
            <a:endParaRPr lang="en-US" dirty="0">
              <a:latin typeface="+mn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474841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Background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96610" name="Picture 2" descr="C:\Users\fenyo\Desktop\gaussian_background_noi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990600"/>
            <a:ext cx="2743200" cy="2621397"/>
          </a:xfrm>
          <a:prstGeom prst="rect">
            <a:avLst/>
          </a:prstGeom>
          <a:noFill/>
        </p:spPr>
      </p:pic>
      <p:pic>
        <p:nvPicPr>
          <p:cNvPr id="196611" name="Picture 3" descr="C:\Users\fenyo\Desktop\gaussian_background_noise_ff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886200"/>
            <a:ext cx="2743200" cy="2705412"/>
          </a:xfrm>
          <a:prstGeom prst="rect">
            <a:avLst/>
          </a:prstGeom>
          <a:noFill/>
        </p:spPr>
      </p:pic>
      <p:pic>
        <p:nvPicPr>
          <p:cNvPr id="196612" name="Picture 4" descr="C:\Users\fenyo\Desktop\gaussian_backgrou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990600"/>
            <a:ext cx="2743200" cy="2621397"/>
          </a:xfrm>
          <a:prstGeom prst="rect">
            <a:avLst/>
          </a:prstGeom>
          <a:noFill/>
        </p:spPr>
      </p:pic>
      <p:pic>
        <p:nvPicPr>
          <p:cNvPr id="196613" name="Picture 5" descr="C:\Users\fenyo\Desktop\gaussian_background_ff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3886200"/>
            <a:ext cx="2743200" cy="2705414"/>
          </a:xfrm>
          <a:prstGeom prst="rect">
            <a:avLst/>
          </a:prstGeom>
          <a:noFill/>
        </p:spPr>
      </p:pic>
      <p:sp>
        <p:nvSpPr>
          <p:cNvPr id="8" name="Rectangle 87"/>
          <p:cNvSpPr>
            <a:spLocks noChangeArrowheads="1"/>
          </p:cNvSpPr>
          <p:nvPr/>
        </p:nvSpPr>
        <p:spPr bwMode="auto">
          <a:xfrm>
            <a:off x="5410200" y="64770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9" name="Rectangle 87"/>
          <p:cNvSpPr>
            <a:spLocks noChangeArrowheads="1"/>
          </p:cNvSpPr>
          <p:nvPr/>
        </p:nvSpPr>
        <p:spPr bwMode="auto">
          <a:xfrm>
            <a:off x="2209800" y="64770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78682656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Background Subtraction Using Smoothing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263172" name="Picture 4" descr="C:\Users\fenyo\Desktop\gaussian_background_noise_smooth_1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2859110" cy="2743200"/>
          </a:xfrm>
          <a:prstGeom prst="rect">
            <a:avLst/>
          </a:prstGeom>
          <a:noFill/>
        </p:spPr>
      </p:pic>
      <p:pic>
        <p:nvPicPr>
          <p:cNvPr id="263174" name="Picture 6" descr="C:\Users\fenyo\Desktop\gaussian_background_noise_smooth_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0110" y="1143000"/>
            <a:ext cx="2859110" cy="2743200"/>
          </a:xfrm>
          <a:prstGeom prst="rect">
            <a:avLst/>
          </a:prstGeom>
          <a:noFill/>
        </p:spPr>
      </p:pic>
      <p:pic>
        <p:nvPicPr>
          <p:cNvPr id="263178" name="Picture 10" descr="C:\Users\fenyo\Desktop\gaussian_background_noise_subtract_1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962400"/>
            <a:ext cx="2859109" cy="2743200"/>
          </a:xfrm>
          <a:prstGeom prst="rect">
            <a:avLst/>
          </a:prstGeom>
          <a:noFill/>
        </p:spPr>
      </p:pic>
      <p:pic>
        <p:nvPicPr>
          <p:cNvPr id="263179" name="Picture 11" descr="C:\Users\fenyo\Desktop\gaussian_background_noise_subtract_2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110" y="3962400"/>
            <a:ext cx="2859109" cy="2743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66800" y="8382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5136" y="8382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200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0446" y="8382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300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pic>
        <p:nvPicPr>
          <p:cNvPr id="267266" name="Picture 2" descr="C:\Users\fenyo\Google Drive\NYU\Teaching\2014  Spring BMI Methods - Signal Processing\figs\background\gaussian_background_noise_smooth_3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8711" y="1143000"/>
            <a:ext cx="2859109" cy="2743200"/>
          </a:xfrm>
          <a:prstGeom prst="rect">
            <a:avLst/>
          </a:prstGeom>
          <a:noFill/>
        </p:spPr>
      </p:pic>
      <p:pic>
        <p:nvPicPr>
          <p:cNvPr id="267267" name="Picture 3" descr="C:\Users\fenyo\Google Drive\NYU\Teaching\2014  Spring BMI Methods - Signal Processing\figs\background\gaussian_background_noise_subtract_3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35720" y="3962400"/>
            <a:ext cx="2859109" cy="27432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762000" y="33644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+mn-lt"/>
                <a:cs typeface="Courier New" pitchFamily="49" charset="0"/>
              </a:rPr>
              <a:t>Smooting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81400" y="33644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+mn-lt"/>
                <a:cs typeface="Courier New" pitchFamily="49" charset="0"/>
              </a:rPr>
              <a:t>Smooting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24600" y="33528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latin typeface="+mn-lt"/>
                <a:cs typeface="Courier New" pitchFamily="49" charset="0"/>
              </a:rPr>
              <a:t>Smooting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48400" y="6183868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Background </a:t>
            </a:r>
            <a:r>
              <a:rPr lang="fr-FR" dirty="0" err="1">
                <a:latin typeface="+mn-lt"/>
                <a:cs typeface="Courier New" pitchFamily="49" charset="0"/>
              </a:rPr>
              <a:t>subtraction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05200" y="6172200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Background </a:t>
            </a:r>
            <a:r>
              <a:rPr lang="fr-FR" dirty="0" err="1">
                <a:latin typeface="+mn-lt"/>
                <a:cs typeface="Courier New" pitchFamily="49" charset="0"/>
              </a:rPr>
              <a:t>subtraction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" y="6172200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Background </a:t>
            </a:r>
            <a:r>
              <a:rPr lang="fr-FR" dirty="0" err="1">
                <a:latin typeface="+mn-lt"/>
                <a:cs typeface="Courier New" pitchFamily="49" charset="0"/>
              </a:rPr>
              <a:t>subtraction</a:t>
            </a:r>
            <a:endParaRPr lang="en-US" dirty="0">
              <a:latin typeface="+mn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488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Root Mean Square Deviation (RMSD)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graphicFrame>
        <p:nvGraphicFramePr>
          <p:cNvPr id="265218" name="Object 2"/>
          <p:cNvGraphicFramePr>
            <a:graphicFrameLocks noChangeAspect="1"/>
          </p:cNvGraphicFramePr>
          <p:nvPr/>
        </p:nvGraphicFramePr>
        <p:xfrm>
          <a:off x="2438400" y="2971800"/>
          <a:ext cx="41529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2" name="Equation" r:id="rId4" imgW="1981200" imgH="622300" progId="Equation.3">
                  <p:embed/>
                </p:oleObj>
              </mc:Choice>
              <mc:Fallback>
                <p:oleObj name="Equation" r:id="rId4" imgW="1981200" imgH="622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971800"/>
                        <a:ext cx="4152900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9600" y="1219200"/>
            <a:ext cx="7935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400" dirty="0">
                <a:latin typeface="Comic Sans MS" pitchFamily="66" charset="0"/>
                <a:cs typeface="Courier New" pitchFamily="49" charset="0"/>
              </a:rPr>
              <a:t>The Root Mean Square Deviation (RMSD) is often </a:t>
            </a:r>
          </a:p>
          <a:p>
            <a:pPr marL="457200" indent="-457200"/>
            <a:r>
              <a:rPr lang="en-US" sz="2400" dirty="0">
                <a:latin typeface="Comic Sans MS" pitchFamily="66" charset="0"/>
                <a:cs typeface="Courier New" pitchFamily="49" charset="0"/>
              </a:rPr>
              <a:t>constant for the noise and larger for the peak if </a:t>
            </a:r>
          </a:p>
          <a:p>
            <a:pPr marL="457200" indent="-457200"/>
            <a:r>
              <a:rPr lang="en-US" sz="2400" dirty="0">
                <a:latin typeface="Comic Sans MS" pitchFamily="66" charset="0"/>
                <a:cs typeface="Courier New" pitchFamily="49" charset="0"/>
              </a:rPr>
              <a:t>the window size is approximately the size of the peak.</a:t>
            </a:r>
          </a:p>
        </p:txBody>
      </p:sp>
    </p:spTree>
    <p:extLst>
      <p:ext uri="{BB962C8B-B14F-4D97-AF65-F5344CB8AC3E}">
        <p14:creationId xmlns:p14="http://schemas.microsoft.com/office/powerpoint/2010/main" val="189729092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png"/>
          <p:cNvPicPr/>
          <p:nvPr/>
        </p:nvPicPr>
        <p:blipFill>
          <a:blip r:embed="rId2" cstate="print"/>
          <a:srcRect l="3118" t="5248" b="4295"/>
          <a:stretch>
            <a:fillRect/>
          </a:stretch>
        </p:blipFill>
        <p:spPr>
          <a:xfrm>
            <a:off x="1981200" y="1180099"/>
            <a:ext cx="6807199" cy="5235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6340" y="1130404"/>
            <a:ext cx="372868" cy="3984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65203" y="650641"/>
            <a:ext cx="1587425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α</a:t>
            </a:r>
            <a:r>
              <a:rPr lang="en-US" dirty="0">
                <a:solidFill>
                  <a:schemeClr val="tx1"/>
                </a:solidFill>
                <a:ea typeface="ＭＳ Ｐゴシック" pitchFamily="-110" charset="-128"/>
                <a:cs typeface="ＭＳ Ｐゴシック" pitchFamily="-110" charset="-128"/>
              </a:rPr>
              <a:t>-factor release</a:t>
            </a:r>
          </a:p>
        </p:txBody>
      </p:sp>
      <p:sp>
        <p:nvSpPr>
          <p:cNvPr id="8" name="Rectangle 7"/>
          <p:cNvSpPr/>
          <p:nvPr/>
        </p:nvSpPr>
        <p:spPr>
          <a:xfrm>
            <a:off x="1663129" y="0"/>
            <a:ext cx="7285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Example Data: Time-Resolved </a:t>
            </a:r>
            <a:r>
              <a:rPr lang="en-US" sz="2800" b="1" dirty="0" err="1">
                <a:latin typeface="Comic Sans MS" pitchFamily="66" charset="0"/>
              </a:rPr>
              <a:t>ChIP</a:t>
            </a:r>
            <a:r>
              <a:rPr lang="en-US" sz="2800" b="1" dirty="0">
                <a:latin typeface="Comic Sans MS" pitchFamily="66" charset="0"/>
              </a:rPr>
              <a:t>-chip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5799" y="861567"/>
            <a:ext cx="173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Chromosome 16</a:t>
            </a:r>
          </a:p>
        </p:txBody>
      </p:sp>
      <p:pic>
        <p:nvPicPr>
          <p:cNvPr id="11" name="Picture 10" descr="Fig1.png"/>
          <p:cNvPicPr>
            <a:picLocks noChangeAspect="1"/>
          </p:cNvPicPr>
          <p:nvPr/>
        </p:nvPicPr>
        <p:blipFill>
          <a:blip r:embed="rId3" cstate="print"/>
          <a:srcRect l="4656" t="11554" r="76788"/>
          <a:stretch>
            <a:fillRect/>
          </a:stretch>
        </p:blipFill>
        <p:spPr>
          <a:xfrm>
            <a:off x="279400" y="1105004"/>
            <a:ext cx="1752599" cy="5371996"/>
          </a:xfrm>
          <a:prstGeom prst="rect">
            <a:avLst/>
          </a:prstGeom>
        </p:spPr>
      </p:pic>
      <p:sp>
        <p:nvSpPr>
          <p:cNvPr id="9" name="Line 88"/>
          <p:cNvSpPr>
            <a:spLocks noChangeShapeType="1"/>
          </p:cNvSpPr>
          <p:nvPr/>
        </p:nvSpPr>
        <p:spPr bwMode="auto">
          <a:xfrm>
            <a:off x="609600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M.D. </a:t>
            </a:r>
            <a:r>
              <a:rPr lang="en-US" sz="1200" dirty="0" err="1"/>
              <a:t>Sekedat</a:t>
            </a:r>
            <a:r>
              <a:rPr lang="en-US" sz="1200" dirty="0"/>
              <a:t>, D. </a:t>
            </a:r>
            <a:r>
              <a:rPr lang="en-US" sz="1200" dirty="0" err="1"/>
              <a:t>Fenyö</a:t>
            </a:r>
            <a:r>
              <a:rPr lang="en-US" sz="1200" dirty="0"/>
              <a:t>, R.S. Rogers, A.J. Tackett, J.D. </a:t>
            </a:r>
            <a:r>
              <a:rPr lang="en-US" sz="1200" dirty="0" err="1"/>
              <a:t>Aitchison</a:t>
            </a:r>
            <a:r>
              <a:rPr lang="en-US" sz="1200" dirty="0"/>
              <a:t>, B.T. </a:t>
            </a:r>
            <a:r>
              <a:rPr lang="en-US" sz="1200" dirty="0" err="1"/>
              <a:t>Chait</a:t>
            </a:r>
            <a:r>
              <a:rPr lang="en-US" sz="1200" dirty="0"/>
              <a:t>, </a:t>
            </a:r>
            <a:r>
              <a:rPr lang="en-US" sz="1200" b="1" i="1" dirty="0"/>
              <a:t>"GINS motion reveals replication fork progression is remarkably uniform throughout the yeast genome"</a:t>
            </a:r>
            <a:r>
              <a:rPr lang="en-US" sz="1200" dirty="0"/>
              <a:t>, Mol </a:t>
            </a:r>
            <a:r>
              <a:rPr lang="en-US" sz="1200" dirty="0" err="1"/>
              <a:t>Syst</a:t>
            </a:r>
            <a:r>
              <a:rPr lang="en-US" sz="1200" dirty="0"/>
              <a:t> Biol. 6 (2010) 353.</a:t>
            </a:r>
          </a:p>
        </p:txBody>
      </p:sp>
    </p:spTree>
    <p:extLst>
      <p:ext uri="{BB962C8B-B14F-4D97-AF65-F5344CB8AC3E}">
        <p14:creationId xmlns:p14="http://schemas.microsoft.com/office/powerpoint/2010/main" val="1979012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Background Subtraction using RMSD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264195" name="Picture 3" descr="C:\Users\fenyo\Desktop\gaussian_background_noise_rmsd_1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2839791" cy="2743200"/>
          </a:xfrm>
          <a:prstGeom prst="rect">
            <a:avLst/>
          </a:prstGeom>
          <a:noFill/>
        </p:spPr>
      </p:pic>
      <p:pic>
        <p:nvPicPr>
          <p:cNvPr id="264196" name="Picture 4" descr="C:\Users\fenyo\Desktop\gaussian_background_noise_rmsd_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826" y="990600"/>
            <a:ext cx="2839791" cy="2743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38200" y="6858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85426" y="6858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200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3426" y="6858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300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pic>
        <p:nvPicPr>
          <p:cNvPr id="264201" name="Picture 9" descr="C:\Users\fenyo\Desktop\gaussian_background_noise_rmsd_3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7626" y="990600"/>
            <a:ext cx="2839791" cy="2743200"/>
          </a:xfrm>
          <a:prstGeom prst="rect">
            <a:avLst/>
          </a:prstGeom>
          <a:noFill/>
        </p:spPr>
      </p:pic>
      <p:pic>
        <p:nvPicPr>
          <p:cNvPr id="264202" name="Picture 10" descr="C:\Users\fenyo\Desktop\gaussian_background_noise__3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3826" y="3886200"/>
            <a:ext cx="2767774" cy="2743200"/>
          </a:xfrm>
          <a:prstGeom prst="rect">
            <a:avLst/>
          </a:prstGeom>
          <a:noFill/>
        </p:spPr>
      </p:pic>
      <p:pic>
        <p:nvPicPr>
          <p:cNvPr id="264203" name="Picture 11" descr="C:\Users\fenyo\Desktop\gaussian_background_noise__10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9400" y="3886200"/>
            <a:ext cx="2797476" cy="2743200"/>
          </a:xfrm>
          <a:prstGeom prst="rect">
            <a:avLst/>
          </a:prstGeom>
          <a:noFill/>
        </p:spPr>
      </p:pic>
      <p:pic>
        <p:nvPicPr>
          <p:cNvPr id="264204" name="Picture 12" descr="C:\Users\fenyo\Desktop\gaussian_background_noise__2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9326" y="3886200"/>
            <a:ext cx="2767774" cy="2743200"/>
          </a:xfrm>
          <a:prstGeom prst="rect">
            <a:avLst/>
          </a:prstGeom>
          <a:noFill/>
        </p:spPr>
      </p:pic>
      <p:cxnSp>
        <p:nvCxnSpPr>
          <p:cNvPr id="20" name="Straight Connector 19"/>
          <p:cNvCxnSpPr/>
          <p:nvPr/>
        </p:nvCxnSpPr>
        <p:spPr>
          <a:xfrm flipH="1">
            <a:off x="3518726" y="3035300"/>
            <a:ext cx="24384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71500" y="2895600"/>
            <a:ext cx="24384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490526" y="2514600"/>
            <a:ext cx="24384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87"/>
          <p:cNvSpPr>
            <a:spLocks noChangeArrowheads="1"/>
          </p:cNvSpPr>
          <p:nvPr/>
        </p:nvSpPr>
        <p:spPr bwMode="auto">
          <a:xfrm rot="-5400000">
            <a:off x="-292100" y="21717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RMSD</a:t>
            </a:r>
          </a:p>
        </p:txBody>
      </p:sp>
      <p:sp>
        <p:nvSpPr>
          <p:cNvPr id="17" name="Rectangle 87"/>
          <p:cNvSpPr>
            <a:spLocks noChangeArrowheads="1"/>
          </p:cNvSpPr>
          <p:nvPr/>
        </p:nvSpPr>
        <p:spPr bwMode="auto">
          <a:xfrm rot="-5400000">
            <a:off x="2667826" y="21717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RMSD</a:t>
            </a:r>
          </a:p>
        </p:txBody>
      </p:sp>
      <p:sp>
        <p:nvSpPr>
          <p:cNvPr id="18" name="Rectangle 87"/>
          <p:cNvSpPr>
            <a:spLocks noChangeArrowheads="1"/>
          </p:cNvSpPr>
          <p:nvPr/>
        </p:nvSpPr>
        <p:spPr bwMode="auto">
          <a:xfrm rot="-5400000">
            <a:off x="5639626" y="21717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RMSD</a:t>
            </a:r>
          </a:p>
        </p:txBody>
      </p:sp>
      <p:sp>
        <p:nvSpPr>
          <p:cNvPr id="19" name="Rectangle 87"/>
          <p:cNvSpPr>
            <a:spLocks noChangeArrowheads="1"/>
          </p:cNvSpPr>
          <p:nvPr/>
        </p:nvSpPr>
        <p:spPr bwMode="auto">
          <a:xfrm rot="-5400000">
            <a:off x="-190500" y="49149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Intensity</a:t>
            </a:r>
          </a:p>
        </p:txBody>
      </p:sp>
      <p:sp>
        <p:nvSpPr>
          <p:cNvPr id="21" name="Rectangle 87"/>
          <p:cNvSpPr>
            <a:spLocks noChangeArrowheads="1"/>
          </p:cNvSpPr>
          <p:nvPr/>
        </p:nvSpPr>
        <p:spPr bwMode="auto">
          <a:xfrm rot="-5400000">
            <a:off x="2768600" y="49149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Intensity</a:t>
            </a:r>
          </a:p>
        </p:txBody>
      </p:sp>
      <p:sp>
        <p:nvSpPr>
          <p:cNvPr id="22" name="Rectangle 87"/>
          <p:cNvSpPr>
            <a:spLocks noChangeArrowheads="1"/>
          </p:cNvSpPr>
          <p:nvPr/>
        </p:nvSpPr>
        <p:spPr bwMode="auto">
          <a:xfrm rot="-5400000">
            <a:off x="5753100" y="49149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367214719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Convolution, Cross-correlation, and Autocorrelation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2" descr="C:\Users\fenyo\Desktop\512px-Comparison_convolution_correlation.svg.png"/>
          <p:cNvPicPr>
            <a:picLocks noChangeAspect="1" noChangeArrowheads="1"/>
          </p:cNvPicPr>
          <p:nvPr/>
        </p:nvPicPr>
        <p:blipFill rotWithShape="1">
          <a:blip r:embed="rId3" cstate="print"/>
          <a:srcRect l="325" t="13636" r="377"/>
          <a:stretch/>
        </p:blipFill>
        <p:spPr bwMode="auto">
          <a:xfrm>
            <a:off x="64654" y="609600"/>
            <a:ext cx="9079346" cy="394857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953000" y="6488668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http://en.wikipedia.org/wiki/Convolution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4549676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Convolution</a:t>
            </a:r>
            <a:r>
              <a:rPr lang="en-US" dirty="0">
                <a:latin typeface="Comic Sans MS" pitchFamily="66" charset="0"/>
              </a:rPr>
              <a:t> describes the response of a linear and</a:t>
            </a:r>
          </a:p>
          <a:p>
            <a:r>
              <a:rPr lang="en-US" dirty="0">
                <a:latin typeface="Comic Sans MS" pitchFamily="66" charset="0"/>
              </a:rPr>
              <a:t>time-invariant system to an input signal.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The inverse Fourier transform of the </a:t>
            </a:r>
            <a:r>
              <a:rPr lang="en-US" dirty="0" err="1">
                <a:latin typeface="Comic Sans MS" pitchFamily="66" charset="0"/>
              </a:rPr>
              <a:t>pointwise</a:t>
            </a:r>
            <a:r>
              <a:rPr lang="en-US" dirty="0">
                <a:latin typeface="Comic Sans MS" pitchFamily="66" charset="0"/>
              </a:rPr>
              <a:t> product in frequency space.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6600" y="4495800"/>
            <a:ext cx="2819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Cross-correlation</a:t>
            </a:r>
            <a:r>
              <a:rPr lang="en-US" dirty="0">
                <a:latin typeface="Comic Sans MS" pitchFamily="66" charset="0"/>
              </a:rPr>
              <a:t> is a measure of similarity of two signals.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It can be used for finding a shift between two signals.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24600" y="4495800"/>
            <a:ext cx="2819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Auto-correlation</a:t>
            </a:r>
            <a:r>
              <a:rPr lang="en-US" dirty="0">
                <a:latin typeface="Comic Sans MS" pitchFamily="66" charset="0"/>
              </a:rPr>
              <a:t> is the cross-correlation of a signal with itself.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It can be used for finding periodic signals obscured by noise.</a:t>
            </a:r>
          </a:p>
        </p:txBody>
      </p:sp>
    </p:spTree>
    <p:extLst>
      <p:ext uri="{BB962C8B-B14F-4D97-AF65-F5344CB8AC3E}">
        <p14:creationId xmlns:p14="http://schemas.microsoft.com/office/powerpoint/2010/main" val="65883781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Cross-correlation and autocorrelation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2" descr="C:\Users\fenyo\Desktop\512px-Comparison_convolution_correlation.svg.png"/>
          <p:cNvPicPr>
            <a:picLocks noChangeAspect="1" noChangeArrowheads="1"/>
          </p:cNvPicPr>
          <p:nvPr/>
        </p:nvPicPr>
        <p:blipFill>
          <a:blip r:embed="rId4" cstate="print"/>
          <a:srcRect l="33332" t="12676" r="33333"/>
          <a:stretch>
            <a:fillRect/>
          </a:stretch>
        </p:blipFill>
        <p:spPr bwMode="auto">
          <a:xfrm>
            <a:off x="933450" y="2057400"/>
            <a:ext cx="3048000" cy="3992451"/>
          </a:xfrm>
          <a:prstGeom prst="rect">
            <a:avLst/>
          </a:prstGeom>
          <a:noFill/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395534"/>
              </p:ext>
            </p:extLst>
          </p:nvPr>
        </p:nvGraphicFramePr>
        <p:xfrm>
          <a:off x="698500" y="914400"/>
          <a:ext cx="3706813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96" name="Equation" r:id="rId5" imgW="1714320" imgH="342720" progId="Equation.3">
                  <p:embed/>
                </p:oleObj>
              </mc:Choice>
              <mc:Fallback>
                <p:oleObj name="Equation" r:id="rId5" imgW="171432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914400"/>
                        <a:ext cx="3706813" cy="741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953000" y="6488668"/>
            <a:ext cx="419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http://en.wikipedia.org/wiki/Convolution </a:t>
            </a:r>
          </a:p>
        </p:txBody>
      </p:sp>
      <p:pic>
        <p:nvPicPr>
          <p:cNvPr id="8" name="Picture 2" descr="C:\Users\fenyo\Desktop\512px-Comparison_convolution_correlation.svg.png"/>
          <p:cNvPicPr>
            <a:picLocks noChangeAspect="1" noChangeArrowheads="1"/>
          </p:cNvPicPr>
          <p:nvPr/>
        </p:nvPicPr>
        <p:blipFill>
          <a:blip r:embed="rId4" cstate="print"/>
          <a:srcRect l="66666" t="12676"/>
          <a:stretch>
            <a:fillRect/>
          </a:stretch>
        </p:blipFill>
        <p:spPr bwMode="auto">
          <a:xfrm>
            <a:off x="5105400" y="1981200"/>
            <a:ext cx="3048000" cy="3992451"/>
          </a:xfrm>
          <a:prstGeom prst="rect">
            <a:avLst/>
          </a:prstGeom>
          <a:noFill/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24400" y="914400"/>
          <a:ext cx="3581400" cy="716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97" name="Equation" r:id="rId7" imgW="1714500" imgH="342900" progId="Equation.3">
                  <p:embed/>
                </p:oleObj>
              </mc:Choice>
              <mc:Fallback>
                <p:oleObj name="Equation" r:id="rId7" imgW="17145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14400"/>
                        <a:ext cx="3581400" cy="7160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864516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7" name="Picture 5" descr="C:\Users\fenyo\Desktop\crosscorr_data_no_shift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2237" y="2286000"/>
            <a:ext cx="2735009" cy="2743200"/>
          </a:xfrm>
          <a:prstGeom prst="rect">
            <a:avLst/>
          </a:prstGeom>
          <a:noFill/>
        </p:spPr>
      </p:pic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Autocorrelation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4000" y="19474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Autocorrelation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224954" y="2368061"/>
            <a:ext cx="0" cy="25146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6858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Signal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0200" y="38100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Same signal</a:t>
            </a:r>
          </a:p>
        </p:txBody>
      </p:sp>
      <p:pic>
        <p:nvPicPr>
          <p:cNvPr id="238596" name="Picture 4" descr="C:\Users\fenyo\Desktop\crosscorr_data_fixed_shift_1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990600"/>
            <a:ext cx="2789196" cy="2743200"/>
          </a:xfrm>
          <a:prstGeom prst="rect">
            <a:avLst/>
          </a:prstGeom>
          <a:noFill/>
        </p:spPr>
      </p:pic>
      <p:pic>
        <p:nvPicPr>
          <p:cNvPr id="19" name="Picture 4" descr="C:\Users\fenyo\Desktop\crosscorr_data_fixed_shift_1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114800"/>
            <a:ext cx="2789196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4648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6" name="Picture 6" descr="C:\Users\fenyo\Desktop\crosscorr_data_fixed_shift_crosscorr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769" y="2198077"/>
            <a:ext cx="2731384" cy="2743200"/>
          </a:xfrm>
          <a:prstGeom prst="rect">
            <a:avLst/>
          </a:prstGeom>
          <a:noFill/>
        </p:spPr>
      </p:pic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Cross-correlation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1600" y="19474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Cross-correlation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224954" y="2286000"/>
            <a:ext cx="0" cy="25146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6858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Signal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1600" y="37762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Shifted signal</a:t>
            </a:r>
          </a:p>
        </p:txBody>
      </p:sp>
      <p:pic>
        <p:nvPicPr>
          <p:cNvPr id="215044" name="Picture 4" descr="C:\Users\fenyo\Desktop\crosscorr_data_fixed_shift_1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90600"/>
            <a:ext cx="2789196" cy="2743200"/>
          </a:xfrm>
          <a:prstGeom prst="rect">
            <a:avLst/>
          </a:prstGeom>
          <a:noFill/>
        </p:spPr>
      </p:pic>
      <p:pic>
        <p:nvPicPr>
          <p:cNvPr id="215045" name="Picture 5" descr="C:\Users\fenyo\Desktop\crosscorr_data_fixed_shift_2_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038600"/>
            <a:ext cx="2789196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2303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C:\Users\fenyo\Desktop\crosscorr_data_fixed_shift_half_crosscorr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047" y="2221523"/>
            <a:ext cx="2760678" cy="2743200"/>
          </a:xfrm>
          <a:prstGeom prst="rect">
            <a:avLst/>
          </a:prstGeom>
          <a:noFill/>
        </p:spPr>
      </p:pic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Cross-correlation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1600" y="19474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Cross-correlation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224954" y="2286000"/>
            <a:ext cx="0" cy="25146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6858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Signal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" y="3776246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Half of the peaks shifted</a:t>
            </a:r>
          </a:p>
        </p:txBody>
      </p:sp>
      <p:pic>
        <p:nvPicPr>
          <p:cNvPr id="239619" name="Picture 3" descr="C:\Users\fenyo\Desktop\crosscorr_data_fixed_shift_1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038600"/>
            <a:ext cx="2789195" cy="2743200"/>
          </a:xfrm>
          <a:prstGeom prst="rect">
            <a:avLst/>
          </a:prstGeom>
          <a:noFill/>
        </p:spPr>
      </p:pic>
      <p:pic>
        <p:nvPicPr>
          <p:cNvPr id="239620" name="Picture 4" descr="C:\Users\fenyo\Desktop\crosscorr_data_fixed_shift_3_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990600"/>
            <a:ext cx="2789195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171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How similar are two signals?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35600" y="1066800"/>
            <a:ext cx="2561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b="1" dirty="0">
                <a:latin typeface="Comic Sans MS" pitchFamily="66" charset="0"/>
              </a:rPr>
              <a:t>Dot product</a:t>
            </a: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2400" y="1600200"/>
            <a:ext cx="19050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82880" y="2209800"/>
            <a:ext cx="198120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34975" y="716280"/>
          <a:ext cx="3679825" cy="832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05" name="Equation" r:id="rId4" imgW="1180588" imgH="266584" progId="Equation.3">
                  <p:embed/>
                </p:oleObj>
              </mc:Choice>
              <mc:Fallback>
                <p:oleObj name="Equation" r:id="rId4" imgW="1180588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716280"/>
                        <a:ext cx="3679825" cy="8322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533400" y="3035131"/>
          <a:ext cx="3352800" cy="774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06" name="Equation" r:id="rId6" imgW="1155199" imgH="266584" progId="Equation.3">
                  <p:embed/>
                </p:oleObj>
              </mc:Choice>
              <mc:Fallback>
                <p:oleObj name="Equation" r:id="rId6" imgW="1155199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035131"/>
                        <a:ext cx="3352800" cy="7748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rc 14"/>
          <p:cNvSpPr/>
          <p:nvPr/>
        </p:nvSpPr>
        <p:spPr>
          <a:xfrm>
            <a:off x="441960" y="2133600"/>
            <a:ext cx="76200" cy="3810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0469" name="Object 5"/>
          <p:cNvGraphicFramePr>
            <a:graphicFrameLocks noChangeAspect="1"/>
          </p:cNvGraphicFramePr>
          <p:nvPr/>
        </p:nvGraphicFramePr>
        <p:xfrm>
          <a:off x="548640" y="1996440"/>
          <a:ext cx="533400" cy="4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07" name="Equation" r:id="rId8" imgW="152334" imgH="139639" progId="Equation.3">
                  <p:embed/>
                </p:oleObj>
              </mc:Choice>
              <mc:Fallback>
                <p:oleObj name="Equation" r:id="rId8" imgW="152334" imgH="1396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" y="1996440"/>
                        <a:ext cx="533400" cy="489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470" name="Object 6"/>
          <p:cNvGraphicFramePr>
            <a:graphicFrameLocks noChangeAspect="1"/>
          </p:cNvGraphicFramePr>
          <p:nvPr/>
        </p:nvGraphicFramePr>
        <p:xfrm>
          <a:off x="4467225" y="1727775"/>
          <a:ext cx="4600575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08" name="Equation" r:id="rId10" imgW="1459866" imgH="622030" progId="Equation.3">
                  <p:embed/>
                </p:oleObj>
              </mc:Choice>
              <mc:Fallback>
                <p:oleObj name="Equation" r:id="rId10" imgW="1459866" imgH="62203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225" y="1727775"/>
                        <a:ext cx="4600575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763587" y="4535179"/>
            <a:ext cx="2408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>
                <a:latin typeface="Comic Sans MS" pitchFamily="66" charset="0"/>
              </a:rPr>
              <a:t>Identical vectors: </a:t>
            </a:r>
            <a:endParaRPr lang="en-US" sz="2000" dirty="0"/>
          </a:p>
        </p:txBody>
      </p:sp>
      <p:graphicFrame>
        <p:nvGraphicFramePr>
          <p:cNvPr id="190471" name="Object 7"/>
          <p:cNvGraphicFramePr>
            <a:graphicFrameLocks noChangeAspect="1"/>
          </p:cNvGraphicFramePr>
          <p:nvPr/>
        </p:nvGraphicFramePr>
        <p:xfrm>
          <a:off x="3022600" y="4470092"/>
          <a:ext cx="1828800" cy="48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09" name="Equation" r:id="rId12" imgW="914400" imgH="241300" progId="Equation.3">
                  <p:embed/>
                </p:oleObj>
              </mc:Choice>
              <mc:Fallback>
                <p:oleObj name="Equation" r:id="rId12" imgW="914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2600" y="4470092"/>
                        <a:ext cx="1828800" cy="4829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763587" y="4990195"/>
            <a:ext cx="2940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dirty="0">
                <a:latin typeface="Comic Sans MS" pitchFamily="66" charset="0"/>
              </a:rPr>
              <a:t>Perpendicular vectors: </a:t>
            </a:r>
            <a:endParaRPr lang="en-US" sz="2000" dirty="0"/>
          </a:p>
        </p:txBody>
      </p:sp>
      <p:graphicFrame>
        <p:nvGraphicFramePr>
          <p:cNvPr id="21" name="Object 7"/>
          <p:cNvGraphicFramePr>
            <a:graphicFrameLocks noChangeAspect="1"/>
          </p:cNvGraphicFramePr>
          <p:nvPr/>
        </p:nvGraphicFramePr>
        <p:xfrm>
          <a:off x="3556000" y="4771121"/>
          <a:ext cx="2017713" cy="791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10" name="Equation" r:id="rId14" imgW="1002865" imgH="393529" progId="Equation.3">
                  <p:embed/>
                </p:oleObj>
              </mc:Choice>
              <mc:Fallback>
                <p:oleObj name="Equation" r:id="rId14" imgW="1002865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0" y="4771121"/>
                        <a:ext cx="2017713" cy="7914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5991265"/>
              </p:ext>
            </p:extLst>
          </p:nvPr>
        </p:nvGraphicFramePr>
        <p:xfrm>
          <a:off x="2378075" y="5943600"/>
          <a:ext cx="413543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11" name="Equation" r:id="rId16" imgW="1549080" imgH="342720" progId="Equation.3">
                  <p:embed/>
                </p:oleObj>
              </mc:Choice>
              <mc:Fallback>
                <p:oleObj name="Equation" r:id="rId16" imgW="15490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8075" y="5943600"/>
                        <a:ext cx="413543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722299" y="5464314"/>
            <a:ext cx="8116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Comic Sans MS" pitchFamily="66" charset="0"/>
              </a:rPr>
              <a:t>The dot product is the came as the cross-correation at zero: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240378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2" name="Picture 4" descr="C:\Users\fenyo\Google Drive\NYU\Teaching\2014  Spring BMI Methods - Signal Processing\figs\dot_product\dot_signal_noise_10_0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3" y="838200"/>
            <a:ext cx="1890608" cy="1828800"/>
          </a:xfrm>
          <a:prstGeom prst="rect">
            <a:avLst/>
          </a:prstGeom>
          <a:noFill/>
        </p:spPr>
      </p:pic>
      <p:pic>
        <p:nvPicPr>
          <p:cNvPr id="227335" name="Picture 7" descr="C:\Users\fenyo\Google Drive\NYU\Teaching\2014  Spring BMI Methods - Signal Processing\figs\dot_product\dot_signal_noise_100_0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37" y="2667000"/>
            <a:ext cx="1856674" cy="1828800"/>
          </a:xfrm>
          <a:prstGeom prst="rect">
            <a:avLst/>
          </a:prstGeom>
          <a:noFill/>
        </p:spPr>
      </p:pic>
      <p:pic>
        <p:nvPicPr>
          <p:cNvPr id="227338" name="Picture 10" descr="C:\Users\fenyo\Google Drive\NYU\Teaching\2014  Spring BMI Methods - Signal Processing\figs\dot_product\dot_signal_noise_1000_0.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74" y="4495800"/>
            <a:ext cx="1856674" cy="1828800"/>
          </a:xfrm>
          <a:prstGeom prst="rect">
            <a:avLst/>
          </a:prstGeom>
          <a:noFill/>
        </p:spPr>
      </p:pic>
      <p:pic>
        <p:nvPicPr>
          <p:cNvPr id="227343" name="Picture 15" descr="C:\Users\fenyo\Google Drive\NYU\Teaching\2014  Spring BMI Methods - Signal Processing\figs\dot_product\dot_signal_noise_1000_0.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1000" y="4495800"/>
            <a:ext cx="1856674" cy="1828800"/>
          </a:xfrm>
          <a:prstGeom prst="rect">
            <a:avLst/>
          </a:prstGeom>
          <a:noFill/>
        </p:spPr>
      </p:pic>
      <p:pic>
        <p:nvPicPr>
          <p:cNvPr id="227344" name="Picture 16" descr="C:\Users\fenyo\Google Drive\NYU\Teaching\2014  Spring BMI Methods - Signal Processing\figs\dot_product\dot_signal_noise_10_0.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41014" y="838200"/>
            <a:ext cx="1890608" cy="1828800"/>
          </a:xfrm>
          <a:prstGeom prst="rect">
            <a:avLst/>
          </a:prstGeom>
          <a:noFill/>
        </p:spPr>
      </p:pic>
      <p:pic>
        <p:nvPicPr>
          <p:cNvPr id="227345" name="Picture 17" descr="C:\Users\fenyo\Google Drive\NYU\Teaching\2014  Spring BMI Methods - Signal Processing\figs\dot_product\dot_signal_noise_100_0.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74948" y="2667000"/>
            <a:ext cx="1856674" cy="1828800"/>
          </a:xfrm>
          <a:prstGeom prst="rect">
            <a:avLst/>
          </a:prstGeom>
          <a:noFill/>
        </p:spPr>
      </p:pic>
      <p:pic>
        <p:nvPicPr>
          <p:cNvPr id="227333" name="Picture 5" descr="C:\Users\fenyo\Google Drive\NYU\Teaching\2014  Spring BMI Methods - Signal Processing\figs\dot_product\dot_signal_noise_10_1.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6874" y="838200"/>
            <a:ext cx="1856674" cy="1828800"/>
          </a:xfrm>
          <a:prstGeom prst="rect">
            <a:avLst/>
          </a:prstGeom>
          <a:noFill/>
        </p:spPr>
      </p:pic>
      <p:pic>
        <p:nvPicPr>
          <p:cNvPr id="227336" name="Picture 8" descr="C:\Users\fenyo\Google Drive\NYU\Teaching\2014  Spring BMI Methods - Signal Processing\figs\dot_product\dot_signal_noise_100_1.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8085" y="2667000"/>
            <a:ext cx="1855463" cy="1828800"/>
          </a:xfrm>
          <a:prstGeom prst="rect">
            <a:avLst/>
          </a:prstGeom>
          <a:noFill/>
        </p:spPr>
      </p:pic>
      <p:pic>
        <p:nvPicPr>
          <p:cNvPr id="227339" name="Picture 11" descr="C:\Users\fenyo\Google Drive\NYU\Teaching\2014  Spring BMI Methods - Signal Processing\figs\dot_product\dot_signal_noise_1000_1.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6874" y="4495800"/>
            <a:ext cx="1856674" cy="1828800"/>
          </a:xfrm>
          <a:prstGeom prst="rect">
            <a:avLst/>
          </a:prstGeom>
          <a:noFill/>
        </p:spPr>
      </p:pic>
      <p:pic>
        <p:nvPicPr>
          <p:cNvPr id="227342" name="Picture 14" descr="C:\Users\fenyo\Google Drive\NYU\Teaching\2014  Spring BMI Methods - Signal Processing\figs\dot_product\dot_signal_noise_1000_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47574" y="4495800"/>
            <a:ext cx="1856674" cy="1828800"/>
          </a:xfrm>
          <a:prstGeom prst="rect">
            <a:avLst/>
          </a:prstGeom>
          <a:noFill/>
        </p:spPr>
      </p:pic>
      <p:pic>
        <p:nvPicPr>
          <p:cNvPr id="227341" name="Picture 13" descr="C:\Users\fenyo\Google Drive\NYU\Teaching\2014  Spring BMI Methods - Signal Processing\figs\dot_product\dot_signal_noise_100_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47574" y="2667000"/>
            <a:ext cx="1855463" cy="1828800"/>
          </a:xfrm>
          <a:prstGeom prst="rect">
            <a:avLst/>
          </a:prstGeom>
          <a:noFill/>
        </p:spPr>
      </p:pic>
      <p:pic>
        <p:nvPicPr>
          <p:cNvPr id="227340" name="Picture 12" descr="C:\Users\fenyo\Google Drive\NYU\Teaching\2014  Spring BMI Methods - Signal Processing\figs\dot_product\dot_signal_noise_10_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47574" y="838200"/>
            <a:ext cx="1855463" cy="1828800"/>
          </a:xfrm>
          <a:prstGeom prst="rect">
            <a:avLst/>
          </a:prstGeom>
          <a:noFill/>
        </p:spPr>
      </p:pic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What are the characteristics of the dot product?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7331" name="Picture 3" descr="C:\Users\fenyo\Google Drive\NYU\Teaching\2014  Spring BMI Methods - Signal Processing\figs\dot_product\dot_signal_noise_1000_10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5800" y="4495800"/>
            <a:ext cx="1856674" cy="1828800"/>
          </a:xfrm>
          <a:prstGeom prst="rect">
            <a:avLst/>
          </a:prstGeom>
          <a:noFill/>
        </p:spPr>
      </p:pic>
      <p:pic>
        <p:nvPicPr>
          <p:cNvPr id="227334" name="Picture 6" descr="C:\Users\fenyo\Google Drive\NYU\Teaching\2014  Spring BMI Methods - Signal Processing\figs\dot_product\dot_signal_noise_10_10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5800" y="838200"/>
            <a:ext cx="1855463" cy="1828800"/>
          </a:xfrm>
          <a:prstGeom prst="rect">
            <a:avLst/>
          </a:prstGeom>
          <a:noFill/>
        </p:spPr>
      </p:pic>
      <p:pic>
        <p:nvPicPr>
          <p:cNvPr id="227337" name="Picture 9" descr="C:\Users\fenyo\Google Drive\NYU\Teaching\2014  Spring BMI Methods - Signal Processing\figs\dot_product\dot_signal_noise_100_10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235800" y="2667000"/>
            <a:ext cx="1855463" cy="18288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-178526" y="571500"/>
            <a:ext cx="9474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               10                           3                         1                          0.3                      0.1     </a:t>
            </a:r>
            <a:r>
              <a:rPr lang="fr-FR" dirty="0">
                <a:cs typeface="Courier New" pitchFamily="49" charset="0"/>
              </a:rPr>
              <a:t>S/N</a:t>
            </a:r>
            <a:r>
              <a:rPr lang="fr-FR" dirty="0">
                <a:latin typeface="+mn-lt"/>
                <a:cs typeface="Courier New" pitchFamily="49" charset="0"/>
              </a:rPr>
              <a:t>     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304800" y="875211"/>
            <a:ext cx="1905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+mn-lt"/>
                <a:cs typeface="Courier New" pitchFamily="49" charset="0"/>
              </a:rPr>
              <a:t>10</a:t>
            </a: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r>
              <a:rPr lang="fr-FR" dirty="0">
                <a:latin typeface="+mn-lt"/>
                <a:cs typeface="Courier New" pitchFamily="49" charset="0"/>
              </a:rPr>
              <a:t>100</a:t>
            </a: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r>
              <a:rPr lang="en-US" dirty="0">
                <a:latin typeface="+mn-lt"/>
                <a:cs typeface="Courier New" pitchFamily="49" charset="0"/>
              </a:rPr>
              <a:t>1000</a:t>
            </a:r>
          </a:p>
          <a:p>
            <a:pPr algn="ctr"/>
            <a:endParaRPr lang="en-US" dirty="0">
              <a:latin typeface="+mn-lt"/>
              <a:cs typeface="Courier New" pitchFamily="49" charset="0"/>
            </a:endParaRPr>
          </a:p>
          <a:p>
            <a:pPr algn="ctr"/>
            <a:endParaRPr lang="en-US" dirty="0">
              <a:latin typeface="+mn-lt"/>
              <a:cs typeface="Courier New" pitchFamily="49" charset="0"/>
            </a:endParaRPr>
          </a:p>
          <a:p>
            <a:pPr algn="ctr"/>
            <a:endParaRPr lang="en-US" dirty="0">
              <a:latin typeface="+mn-lt"/>
              <a:cs typeface="Courier New" pitchFamily="49" charset="0"/>
            </a:endParaRPr>
          </a:p>
          <a:p>
            <a:pPr algn="ctr"/>
            <a:endParaRPr lang="en-US" dirty="0">
              <a:latin typeface="+mn-lt"/>
              <a:cs typeface="Courier New" pitchFamily="49" charset="0"/>
            </a:endParaRPr>
          </a:p>
          <a:p>
            <a:pPr algn="ctr"/>
            <a:endParaRPr lang="fr-FR" dirty="0">
              <a:latin typeface="+mn-lt"/>
              <a:cs typeface="Courier New" pitchFamily="49" charset="0"/>
            </a:endParaRPr>
          </a:p>
          <a:p>
            <a:pPr algn="ctr"/>
            <a:r>
              <a:rPr lang="fr-FR" dirty="0">
                <a:cs typeface="Courier New" pitchFamily="49" charset="0"/>
              </a:rPr>
              <a:t>Dimensions</a:t>
            </a:r>
            <a:endParaRPr lang="fr-FR" dirty="0">
              <a:latin typeface="+mn-lt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39474" y="939800"/>
            <a:ext cx="1219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latin typeface="+mn-lt"/>
                <a:cs typeface="Courier New" pitchFamily="49" charset="0"/>
              </a:rPr>
              <a:t>Signal+Noise</a:t>
            </a:r>
            <a:endParaRPr lang="en-US" sz="1200" b="1" dirty="0">
              <a:latin typeface="+mn-lt"/>
              <a:cs typeface="Courier New" pitchFamily="49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36274" y="1628001"/>
            <a:ext cx="60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latin typeface="+mn-lt"/>
                <a:cs typeface="Courier New" pitchFamily="49" charset="0"/>
              </a:rPr>
              <a:t>Noise</a:t>
            </a:r>
            <a:endParaRPr lang="en-US" sz="1200" b="1" dirty="0">
              <a:latin typeface="+mn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03382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8" name="Picture 8" descr="C:\Users\fenyo\Desktop\crosscorr_data_pattern_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7802" y="2286000"/>
            <a:ext cx="2766198" cy="2743200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>
          <a:xfrm>
            <a:off x="5715000" y="34290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0651" name="Picture 11" descr="C:\Users\fenyo\Desktop\crosscorr_data_fixed_shift_12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286000"/>
            <a:ext cx="2789196" cy="2743200"/>
          </a:xfrm>
          <a:prstGeom prst="rect">
            <a:avLst/>
          </a:prstGeom>
          <a:noFill/>
        </p:spPr>
      </p:pic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Autocorrelation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05600" y="19474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Autocorrelation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784123" y="2350477"/>
            <a:ext cx="0" cy="251460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90800" y="28956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90800" y="44958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66800" y="6858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Signal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800" y="38100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Shifted signal</a:t>
            </a:r>
          </a:p>
        </p:txBody>
      </p:sp>
      <p:pic>
        <p:nvPicPr>
          <p:cNvPr id="240649" name="Picture 9" descr="C:\Users\fenyo\Desktop\crosscorr_data_fixed_shift_1_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0600"/>
            <a:ext cx="2789196" cy="2743200"/>
          </a:xfrm>
          <a:prstGeom prst="rect">
            <a:avLst/>
          </a:prstGeom>
          <a:noFill/>
        </p:spPr>
      </p:pic>
      <p:pic>
        <p:nvPicPr>
          <p:cNvPr id="240650" name="Picture 10" descr="C:\Users\fenyo\Desktop\crosscorr_data_fixed_shift_2_3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14800"/>
            <a:ext cx="2789196" cy="27432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581400" y="17774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omic Sans MS" pitchFamily="66" charset="0"/>
              </a:rPr>
              <a:t>Sum of signal and shifted signal</a:t>
            </a:r>
          </a:p>
        </p:txBody>
      </p:sp>
    </p:spTree>
    <p:extLst>
      <p:ext uri="{BB962C8B-B14F-4D97-AF65-F5344CB8AC3E}">
        <p14:creationId xmlns:p14="http://schemas.microsoft.com/office/powerpoint/2010/main" val="2605172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Coincidence – enhances the signal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7620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The signal to noise can be dramatically increased by measuring several independent signals of the same phenomenon and combining these signals.</a:t>
            </a:r>
          </a:p>
        </p:txBody>
      </p:sp>
      <p:pic>
        <p:nvPicPr>
          <p:cNvPr id="235529" name="Picture 9" descr="C:\Users\fenyo\Desktop\coincidence_ideal_noi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9775" y="4191000"/>
            <a:ext cx="1848425" cy="1828800"/>
          </a:xfrm>
          <a:prstGeom prst="rect">
            <a:avLst/>
          </a:prstGeom>
          <a:noFill/>
        </p:spPr>
      </p:pic>
      <p:pic>
        <p:nvPicPr>
          <p:cNvPr id="235530" name="Picture 10" descr="C:\Users\fenyo\Desktop\coincidence_ideal_nois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8575" y="4191000"/>
            <a:ext cx="1848425" cy="1828800"/>
          </a:xfrm>
          <a:prstGeom prst="rect">
            <a:avLst/>
          </a:prstGeom>
          <a:noFill/>
        </p:spPr>
      </p:pic>
      <p:pic>
        <p:nvPicPr>
          <p:cNvPr id="235531" name="Picture 11" descr="C:\Users\fenyo\Desktop\coincidence_ideal_nois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9775" y="2286000"/>
            <a:ext cx="1848425" cy="1828800"/>
          </a:xfrm>
          <a:prstGeom prst="rect">
            <a:avLst/>
          </a:prstGeom>
          <a:noFill/>
        </p:spPr>
      </p:pic>
      <p:pic>
        <p:nvPicPr>
          <p:cNvPr id="235532" name="Picture 12" descr="C:\Users\fenyo\Desktop\coincidence_ideal_noise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8575" y="2286000"/>
            <a:ext cx="1848425" cy="1828800"/>
          </a:xfrm>
          <a:prstGeom prst="rect">
            <a:avLst/>
          </a:prstGeom>
          <a:noFill/>
        </p:spPr>
      </p:pic>
      <p:pic>
        <p:nvPicPr>
          <p:cNvPr id="235533" name="Picture 13" descr="C:\Users\fenyo\Desktop\coincidence_ideal_noise_coincidenc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4876800"/>
            <a:ext cx="1848425" cy="18288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1828800" y="2012544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Ideal signal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000" y="4572000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Product of the four measurements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0200" y="19812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Four measurements</a:t>
            </a:r>
          </a:p>
        </p:txBody>
      </p:sp>
      <p:pic>
        <p:nvPicPr>
          <p:cNvPr id="235534" name="Picture 14" descr="C:\Users\fenyo\Desktop\coincidence_idea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2317344"/>
            <a:ext cx="1828800" cy="1797456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>
            <a:off x="3733800" y="30480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733800" y="54864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821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895350" y="609600"/>
            <a:ext cx="7239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Example data – MALDI-TOF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3" cstate="print"/>
          <a:srcRect l="12931" t="6102" r="4310" b="19774"/>
          <a:stretch>
            <a:fillRect/>
          </a:stretch>
        </p:blipFill>
        <p:spPr bwMode="auto">
          <a:xfrm>
            <a:off x="914400" y="804333"/>
            <a:ext cx="7315200" cy="277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4" cstate="print"/>
          <a:srcRect l="12566" t="12203" r="5674" b="14576"/>
          <a:stretch>
            <a:fillRect/>
          </a:stretch>
        </p:blipFill>
        <p:spPr bwMode="auto">
          <a:xfrm>
            <a:off x="4146774" y="838200"/>
            <a:ext cx="4921026" cy="3302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570111" y="2438400"/>
            <a:ext cx="304800" cy="1143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3009900" y="1333500"/>
            <a:ext cx="1676400" cy="5334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3543300" y="3619500"/>
            <a:ext cx="609600" cy="5334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114800" y="762000"/>
            <a:ext cx="4953000" cy="3429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5" cstate="print"/>
          <a:srcRect l="12376" t="12542" r="5863" b="14237"/>
          <a:stretch>
            <a:fillRect/>
          </a:stretch>
        </p:blipFill>
        <p:spPr bwMode="auto">
          <a:xfrm>
            <a:off x="4128912" y="849489"/>
            <a:ext cx="4921087" cy="3302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1981200" y="3428999"/>
            <a:ext cx="304800" cy="14111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733" name="Picture 5"/>
          <p:cNvPicPr>
            <a:picLocks noChangeAspect="1" noChangeArrowheads="1"/>
          </p:cNvPicPr>
          <p:nvPr/>
        </p:nvPicPr>
        <p:blipFill>
          <a:blip r:embed="rId6" cstate="print"/>
          <a:srcRect l="12509" t="12542" r="5674" b="14237"/>
          <a:stretch>
            <a:fillRect/>
          </a:stretch>
        </p:blipFill>
        <p:spPr bwMode="auto">
          <a:xfrm>
            <a:off x="5297729" y="4615399"/>
            <a:ext cx="3282971" cy="22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7" cstate="print"/>
          <a:srcRect l="12449" t="4972" r="5998" b="15345"/>
          <a:stretch>
            <a:fillRect/>
          </a:stretch>
        </p:blipFill>
        <p:spPr bwMode="auto">
          <a:xfrm>
            <a:off x="5286022" y="4385725"/>
            <a:ext cx="3272378" cy="2396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/>
          <p:cNvSpPr/>
          <p:nvPr/>
        </p:nvSpPr>
        <p:spPr>
          <a:xfrm>
            <a:off x="8035725" y="861350"/>
            <a:ext cx="609600" cy="30338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216325" y="4336899"/>
            <a:ext cx="3394275" cy="24863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800000" flipV="1">
            <a:off x="5257800" y="3889094"/>
            <a:ext cx="2775030" cy="45430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8407079" y="4092618"/>
            <a:ext cx="454309" cy="4726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7" idx="1"/>
          </p:cNvCxnSpPr>
          <p:nvPr/>
        </p:nvCxnSpPr>
        <p:spPr>
          <a:xfrm rot="10800000" flipH="1">
            <a:off x="1981200" y="762001"/>
            <a:ext cx="2133314" cy="27375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2057400" y="3581400"/>
            <a:ext cx="2057114" cy="6096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114514" y="762000"/>
            <a:ext cx="4953000" cy="3429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207022" y="861350"/>
            <a:ext cx="383822" cy="30338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216039" y="4336899"/>
            <a:ext cx="3394275" cy="24863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rot="10800000" flipV="1">
            <a:off x="5257514" y="3886200"/>
            <a:ext cx="2972086" cy="45719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8381859" y="4114661"/>
            <a:ext cx="457200" cy="2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87"/>
          <p:cNvSpPr>
            <a:spLocks noChangeArrowheads="1"/>
          </p:cNvSpPr>
          <p:nvPr/>
        </p:nvSpPr>
        <p:spPr bwMode="auto">
          <a:xfrm>
            <a:off x="76200" y="51816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400" b="1" dirty="0">
                <a:latin typeface="Comic Sans MS" pitchFamily="66" charset="0"/>
              </a:rPr>
              <a:t>Peptide intensity vs m/z</a:t>
            </a:r>
          </a:p>
        </p:txBody>
      </p:sp>
    </p:spTree>
    <p:extLst>
      <p:ext uri="{BB962C8B-B14F-4D97-AF65-F5344CB8AC3E}">
        <p14:creationId xmlns:p14="http://schemas.microsoft.com/office/powerpoint/2010/main" val="4023713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7" grpId="0" animBg="1"/>
      <p:bldP spid="38" grpId="0" animBg="1"/>
      <p:bldP spid="38" grpId="1" animBg="1"/>
      <p:bldP spid="39" grpId="0" animBg="1"/>
      <p:bldP spid="39" grpId="1" animBg="1"/>
      <p:bldP spid="51" grpId="0" animBg="1"/>
      <p:bldP spid="52" grpId="0" animBg="1"/>
      <p:bldP spid="5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Coincidence – supresses and transforms the noise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6546" name="Picture 2" descr="C:\Users\fenyo\Desktop\coincidence_product_noise_hi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066800"/>
            <a:ext cx="2783193" cy="2743200"/>
          </a:xfrm>
          <a:prstGeom prst="rect">
            <a:avLst/>
          </a:prstGeom>
          <a:noFill/>
        </p:spPr>
      </p:pic>
      <p:pic>
        <p:nvPicPr>
          <p:cNvPr id="236547" name="Picture 3" descr="C:\Users\fenyo\Desktop\coincidence_product_noise_qqplo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810000"/>
            <a:ext cx="2696561" cy="2743200"/>
          </a:xfrm>
          <a:prstGeom prst="rect">
            <a:avLst/>
          </a:prstGeom>
          <a:noFill/>
        </p:spPr>
      </p:pic>
      <p:pic>
        <p:nvPicPr>
          <p:cNvPr id="236548" name="Picture 4" descr="C:\Users\fenyo\Desktop\coincidence__noise_his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066800"/>
            <a:ext cx="2729565" cy="27432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715000" y="7620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Noise in product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9800" y="7620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Original noise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95800" y="24384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65703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Coincidence – supresses interference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1098144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Ideal signal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" y="4004846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Product of the four measurements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956846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mic Sans MS" pitchFamily="66" charset="0"/>
              </a:rPr>
              <a:t>Four measurements with interference</a:t>
            </a:r>
          </a:p>
        </p:txBody>
      </p:sp>
      <p:pic>
        <p:nvPicPr>
          <p:cNvPr id="14" name="Picture 14" descr="C:\Users\fenyo\Desktop\coincidence_ide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02944"/>
            <a:ext cx="1828800" cy="1797456"/>
          </a:xfrm>
          <a:prstGeom prst="rect">
            <a:avLst/>
          </a:prstGeom>
          <a:noFill/>
        </p:spPr>
      </p:pic>
      <p:pic>
        <p:nvPicPr>
          <p:cNvPr id="237575" name="Picture 7" descr="C:\Users\fenyo\Desktop\coincidence_interference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200400"/>
            <a:ext cx="1828800" cy="1798642"/>
          </a:xfrm>
          <a:prstGeom prst="rect">
            <a:avLst/>
          </a:prstGeom>
          <a:noFill/>
        </p:spPr>
      </p:pic>
      <p:pic>
        <p:nvPicPr>
          <p:cNvPr id="237576" name="Picture 8" descr="C:\Users\fenyo\Desktop\coincidence_interference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00400"/>
            <a:ext cx="1828800" cy="1798642"/>
          </a:xfrm>
          <a:prstGeom prst="rect">
            <a:avLst/>
          </a:prstGeom>
          <a:noFill/>
        </p:spPr>
      </p:pic>
      <p:pic>
        <p:nvPicPr>
          <p:cNvPr id="237577" name="Picture 9" descr="C:\Users\fenyo\Desktop\coincidence_interference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371600"/>
            <a:ext cx="1828800" cy="1798642"/>
          </a:xfrm>
          <a:prstGeom prst="rect">
            <a:avLst/>
          </a:prstGeom>
          <a:noFill/>
        </p:spPr>
      </p:pic>
      <p:pic>
        <p:nvPicPr>
          <p:cNvPr id="237578" name="Picture 10" descr="C:\Users\fenyo\Desktop\coincidence_interference_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1371600"/>
            <a:ext cx="1828800" cy="1798642"/>
          </a:xfrm>
          <a:prstGeom prst="rect">
            <a:avLst/>
          </a:prstGeom>
          <a:noFill/>
        </p:spPr>
      </p:pic>
      <p:pic>
        <p:nvPicPr>
          <p:cNvPr id="237579" name="Picture 11" descr="C:\Users\fenyo\Desktop\coincidence_interference_produc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6754" y="4343400"/>
            <a:ext cx="1860691" cy="1828800"/>
          </a:xfrm>
          <a:prstGeom prst="rect">
            <a:avLst/>
          </a:prstGeom>
          <a:noFill/>
        </p:spPr>
      </p:pic>
      <p:cxnSp>
        <p:nvCxnSpPr>
          <p:cNvPr id="25" name="Straight Arrow Connector 24"/>
          <p:cNvCxnSpPr/>
          <p:nvPr/>
        </p:nvCxnSpPr>
        <p:spPr>
          <a:xfrm>
            <a:off x="3810000" y="21336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810000" y="4648200"/>
            <a:ext cx="60960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232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fenyo\Google Drive\NYU\Teaching\2014  Spring BMI Methods - Signal Processing\figs\gaussi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743200"/>
            <a:ext cx="3736418" cy="3657600"/>
          </a:xfrm>
          <a:prstGeom prst="rect">
            <a:avLst/>
          </a:prstGeom>
          <a:noFill/>
        </p:spPr>
      </p:pic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Peak Finding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096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762000"/>
            <a:ext cx="71865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The derivative of a function is zero at its </a:t>
            </a:r>
          </a:p>
          <a:p>
            <a:r>
              <a:rPr lang="en-US" sz="2400" dirty="0">
                <a:latin typeface="Comic Sans MS" pitchFamily="66" charset="0"/>
              </a:rPr>
              <a:t>minima and maxima.</a:t>
            </a:r>
          </a:p>
          <a:p>
            <a:endParaRPr lang="en-US" sz="2400" dirty="0">
              <a:latin typeface="Comic Sans MS" pitchFamily="66" charset="0"/>
            </a:endParaRPr>
          </a:p>
          <a:p>
            <a:r>
              <a:rPr lang="en-US" sz="2400" dirty="0">
                <a:latin typeface="Comic Sans MS" pitchFamily="66" charset="0"/>
              </a:rPr>
              <a:t>The second derivative is negative at maxima and </a:t>
            </a:r>
          </a:p>
          <a:p>
            <a:r>
              <a:rPr lang="en-US" sz="2400" dirty="0">
                <a:latin typeface="Comic Sans MS" pitchFamily="66" charset="0"/>
              </a:rPr>
              <a:t>positive at minima.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114800" y="3855720"/>
            <a:ext cx="15240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886200" y="3352800"/>
            <a:ext cx="1066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80560" y="3855720"/>
            <a:ext cx="15240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410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Detection of steps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145" y="3886200"/>
            <a:ext cx="772038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omic Sans MS" pitchFamily="66" charset="0"/>
              </a:rPr>
              <a:t>Motivation: </a:t>
            </a:r>
            <a:r>
              <a:rPr lang="en-US" sz="2400" dirty="0">
                <a:latin typeface="Comic Sans MS" pitchFamily="66" charset="0"/>
              </a:rPr>
              <a:t>To demonstrate a general strategy for </a:t>
            </a:r>
          </a:p>
          <a:p>
            <a:r>
              <a:rPr lang="en-US" sz="2400" dirty="0">
                <a:latin typeface="Comic Sans MS" pitchFamily="66" charset="0"/>
              </a:rPr>
              <a:t>separating signal from noise:</a:t>
            </a:r>
          </a:p>
          <a:p>
            <a:endParaRPr lang="en-US" sz="2400" dirty="0">
              <a:latin typeface="Comic Sans MS" pitchFamily="66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itchFamily="66" charset="0"/>
              </a:rPr>
              <a:t>Characterize the signal and the noise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itchFamily="66" charset="0"/>
              </a:rPr>
              <a:t>Make a model of the data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itchFamily="66" charset="0"/>
              </a:rPr>
              <a:t>Select detection method</a:t>
            </a:r>
          </a:p>
          <a:p>
            <a:pPr marL="342900" indent="-342900">
              <a:buAutoNum type="arabicPeriod"/>
            </a:pPr>
            <a:r>
              <a:rPr lang="en-US" sz="2400" dirty="0">
                <a:latin typeface="Comic Sans MS" pitchFamily="66" charset="0"/>
              </a:rPr>
              <a:t>Select parameters using simulations</a:t>
            </a:r>
          </a:p>
        </p:txBody>
      </p:sp>
      <p:pic>
        <p:nvPicPr>
          <p:cNvPr id="228354" name="Picture 2" descr="C:\Users\fenyo\Google Drive\NYU\Teaching\2014  Spring BMI Methods - Signal Processing\figs\Exercise 1\archive2\steps_backgrou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5410" y="914400"/>
            <a:ext cx="2858190" cy="2743200"/>
          </a:xfrm>
          <a:prstGeom prst="rect">
            <a:avLst/>
          </a:prstGeom>
          <a:noFill/>
        </p:spPr>
      </p:pic>
      <p:sp>
        <p:nvSpPr>
          <p:cNvPr id="6" name="Rectangle 87"/>
          <p:cNvSpPr>
            <a:spLocks noChangeArrowheads="1"/>
          </p:cNvSpPr>
          <p:nvPr/>
        </p:nvSpPr>
        <p:spPr bwMode="auto">
          <a:xfrm rot="-5400000">
            <a:off x="2628900" y="18669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183691774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Detection of steps: Characterization of noise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229378" name="Picture 2" descr="C:\Users\fenyo\Google Drive\NYU\Teaching\2014  Spring BMI Methods - Signal Processing\figs\Exercise 1\archive2\steps_background_minus_average_bin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810000"/>
            <a:ext cx="2764106" cy="2743200"/>
          </a:xfrm>
          <a:prstGeom prst="rect">
            <a:avLst/>
          </a:prstGeom>
          <a:noFill/>
        </p:spPr>
      </p:pic>
      <p:pic>
        <p:nvPicPr>
          <p:cNvPr id="229379" name="Picture 3" descr="C:\Users\fenyo\Google Drive\NYU\Teaching\2014  Spring BMI Methods - Signal Processing\figs\Exercise 1\archive2\steps_background_minus_average_bin10_hi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298438" y="3829063"/>
            <a:ext cx="2755925" cy="2743200"/>
          </a:xfrm>
          <a:prstGeom prst="rect">
            <a:avLst/>
          </a:prstGeom>
          <a:noFill/>
        </p:spPr>
      </p:pic>
      <p:pic>
        <p:nvPicPr>
          <p:cNvPr id="7" name="Picture 2" descr="C:\Users\fenyo\Google Drive\NYU\Teaching\2014  Spring BMI Methods - Signal Processing\figs\Exercise 1\archive2\steps_backgroun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990600"/>
            <a:ext cx="2858190" cy="2743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72200" y="1600200"/>
            <a:ext cx="2685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Remove signal by </a:t>
            </a:r>
          </a:p>
          <a:p>
            <a:r>
              <a:rPr lang="en-US" sz="2400" dirty="0">
                <a:latin typeface="Comic Sans MS" pitchFamily="66" charset="0"/>
              </a:rPr>
              <a:t>subtracting a </a:t>
            </a:r>
          </a:p>
          <a:p>
            <a:r>
              <a:rPr lang="en-US" sz="2400" dirty="0">
                <a:latin typeface="Comic Sans MS" pitchFamily="66" charset="0"/>
              </a:rPr>
              <a:t>moving average</a:t>
            </a:r>
          </a:p>
        </p:txBody>
      </p:sp>
      <p:pic>
        <p:nvPicPr>
          <p:cNvPr id="229380" name="Picture 4" descr="C:\Users\fenyo\Google Drive\NYU\Teaching\2014  Spring BMI Methods - Signal Processing\figs\Exercise 1\archive2\steps_background_minus_average_qqplo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810000"/>
            <a:ext cx="269741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923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1" name="Picture 5" descr="C:\Users\fenyo\Desktop\step_model_SN=0.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11558"/>
            <a:ext cx="2743200" cy="2622242"/>
          </a:xfrm>
          <a:prstGeom prst="rect">
            <a:avLst/>
          </a:prstGeom>
          <a:noFill/>
        </p:spPr>
      </p:pic>
      <p:pic>
        <p:nvPicPr>
          <p:cNvPr id="244742" name="Picture 6" descr="C:\Users\fenyo\Desktop\step_model_SN=1.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111558"/>
            <a:ext cx="2743200" cy="2622242"/>
          </a:xfrm>
          <a:prstGeom prst="rect">
            <a:avLst/>
          </a:prstGeom>
          <a:noFill/>
        </p:spPr>
      </p:pic>
      <p:pic>
        <p:nvPicPr>
          <p:cNvPr id="244743" name="Picture 7" descr="C:\Users\fenyo\Desktop\step_model_SN=2.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111558"/>
            <a:ext cx="2743200" cy="2622242"/>
          </a:xfrm>
          <a:prstGeom prst="rect">
            <a:avLst/>
          </a:prstGeom>
          <a:noFill/>
        </p:spPr>
      </p:pic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Detection of steps: Model of data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1200" y="4133671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ourier New" pitchFamily="49" charset="0"/>
                <a:cs typeface="Courier New" pitchFamily="49" charset="0"/>
              </a:rPr>
              <a:t>points=1000</a:t>
            </a:r>
          </a:p>
          <a:p>
            <a:r>
              <a:rPr lang="fr-FR" dirty="0">
                <a:latin typeface="Courier New" pitchFamily="49" charset="0"/>
                <a:cs typeface="Courier New" pitchFamily="49" charset="0"/>
              </a:rPr>
              <a:t>x = </a:t>
            </a:r>
            <a:r>
              <a:rPr lang="fr-FR" dirty="0" err="1">
                <a:latin typeface="Courier New" pitchFamily="49" charset="0"/>
                <a:cs typeface="Courier New" pitchFamily="49" charset="0"/>
              </a:rPr>
              <a:t>linspace</a:t>
            </a:r>
            <a:r>
              <a:rPr lang="fr-FR" dirty="0">
                <a:latin typeface="Courier New" pitchFamily="49" charset="0"/>
                <a:cs typeface="Courier New" pitchFamily="49" charset="0"/>
              </a:rPr>
              <a:t>(-1,1,points)</a:t>
            </a:r>
          </a:p>
          <a:p>
            <a:r>
              <a:rPr lang="fr-FR" dirty="0">
                <a:latin typeface="Courier New" pitchFamily="49" charset="0"/>
                <a:cs typeface="Courier New" pitchFamily="49" charset="0"/>
              </a:rPr>
              <a:t>y=noise*</a:t>
            </a:r>
            <a:r>
              <a:rPr lang="fr-FR" dirty="0" err="1">
                <a:latin typeface="Courier New" pitchFamily="49" charset="0"/>
                <a:cs typeface="Courier New" pitchFamily="49" charset="0"/>
              </a:rPr>
              <a:t>random.normal</a:t>
            </a:r>
            <a:r>
              <a:rPr lang="fr-FR" dirty="0">
                <a:latin typeface="Courier New" pitchFamily="49" charset="0"/>
                <a:cs typeface="Courier New" pitchFamily="49" charset="0"/>
              </a:rPr>
              <a:t>(size=</a:t>
            </a:r>
            <a:r>
              <a:rPr lang="fr-FR" dirty="0" err="1">
                <a:latin typeface="Courier New" pitchFamily="49" charset="0"/>
                <a:cs typeface="Courier New" pitchFamily="49" charset="0"/>
              </a:rPr>
              <a:t>len</a:t>
            </a:r>
            <a:r>
              <a:rPr lang="fr-FR" dirty="0">
                <a:latin typeface="Courier New" pitchFamily="49" charset="0"/>
                <a:cs typeface="Courier New" pitchFamily="49" charset="0"/>
              </a:rPr>
              <a:t>(x))</a:t>
            </a:r>
          </a:p>
          <a:p>
            <a:r>
              <a:rPr lang="fr-FR" dirty="0">
                <a:latin typeface="Courier New" pitchFamily="49" charset="0"/>
                <a:cs typeface="Courier New" pitchFamily="49" charset="0"/>
              </a:rPr>
              <a:t>y[points/2:]+=signal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5400" y="7736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S/N=0.75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8600" y="7736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S/N=1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81800" y="7736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S/N=2</a:t>
            </a:r>
            <a:endParaRPr lang="en-US" dirty="0">
              <a:latin typeface="+mn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89361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C:\Users\fenyo\Google Drive\NYU\Teaching\2014  Spring BMI Methods - Signal Processing\figs\Exercise 1\archive2\step_model_SN=2.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066800"/>
            <a:ext cx="2858190" cy="2743200"/>
          </a:xfrm>
          <a:prstGeom prst="rect">
            <a:avLst/>
          </a:prstGeom>
          <a:noFill/>
        </p:spPr>
      </p:pic>
      <p:pic>
        <p:nvPicPr>
          <p:cNvPr id="230403" name="Picture 3" descr="C:\Users\fenyo\Google Drive\NYU\Teaching\2014  Spring BMI Methods - Signal Processing\figs\Exercise 1\archive2\step_model_SN=0.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0"/>
            <a:ext cx="2858190" cy="2743200"/>
          </a:xfrm>
          <a:prstGeom prst="rect">
            <a:avLst/>
          </a:prstGeom>
          <a:noFill/>
        </p:spPr>
      </p:pic>
      <p:pic>
        <p:nvPicPr>
          <p:cNvPr id="230404" name="Picture 4" descr="C:\Users\fenyo\Google Drive\NYU\Teaching\2014  Spring BMI Methods - Signal Processing\figs\Exercise 1\archive2\step_model_SN=1.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066800"/>
            <a:ext cx="2858190" cy="2743200"/>
          </a:xfrm>
          <a:prstGeom prst="rect">
            <a:avLst/>
          </a:prstGeom>
          <a:noFill/>
        </p:spPr>
      </p:pic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Detection of steps: Detection method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895" y="4198203"/>
            <a:ext cx="7664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mic Sans MS" pitchFamily="66" charset="0"/>
              </a:rPr>
              <a:t>Steps can be converted into peaks by calculating </a:t>
            </a:r>
          </a:p>
          <a:p>
            <a:r>
              <a:rPr lang="en-US" sz="2400" b="1" dirty="0">
                <a:latin typeface="Comic Sans MS" pitchFamily="66" charset="0"/>
              </a:rPr>
              <a:t>the difference between the moving average in </a:t>
            </a:r>
          </a:p>
          <a:p>
            <a:r>
              <a:rPr lang="en-US" sz="2400" b="1" dirty="0">
                <a:latin typeface="Comic Sans MS" pitchFamily="66" charset="0"/>
              </a:rPr>
              <a:t>two windows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7736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S/N=0.75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8600" y="7736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S/N=1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800" y="7736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S/N=2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56715" y="1115292"/>
            <a:ext cx="150305" cy="2560320"/>
          </a:xfrm>
          <a:prstGeom prst="rect">
            <a:avLst/>
          </a:prstGeom>
          <a:solidFill>
            <a:srgbClr val="000000">
              <a:alpha val="2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31495" y="1115292"/>
            <a:ext cx="150305" cy="2560320"/>
          </a:xfrm>
          <a:prstGeom prst="rect">
            <a:avLst/>
          </a:prstGeom>
          <a:solidFill>
            <a:srgbClr val="000000">
              <a:alpha val="27059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43407" y="1115292"/>
            <a:ext cx="150305" cy="2560320"/>
          </a:xfrm>
          <a:prstGeom prst="rect">
            <a:avLst/>
          </a:prstGeom>
          <a:solidFill>
            <a:srgbClr val="000000">
              <a:alpha val="27451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518187" y="1115292"/>
            <a:ext cx="150305" cy="2560320"/>
          </a:xfrm>
          <a:prstGeom prst="rect">
            <a:avLst/>
          </a:prstGeom>
          <a:solidFill>
            <a:srgbClr val="000000">
              <a:alpha val="27451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033115" y="1115292"/>
            <a:ext cx="150305" cy="2560320"/>
          </a:xfrm>
          <a:prstGeom prst="rect">
            <a:avLst/>
          </a:prstGeom>
          <a:solidFill>
            <a:srgbClr val="000000">
              <a:alpha val="27451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8307895" y="1115292"/>
            <a:ext cx="150305" cy="2560320"/>
          </a:xfrm>
          <a:prstGeom prst="rect">
            <a:avLst/>
          </a:prstGeom>
          <a:solidFill>
            <a:srgbClr val="000000">
              <a:alpha val="27451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6356715" y="2895600"/>
            <a:ext cx="1503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29400" y="2895600"/>
            <a:ext cx="1503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35210" y="2085108"/>
            <a:ext cx="1503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307895" y="2085108"/>
            <a:ext cx="1503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39000" y="2895600"/>
            <a:ext cx="1503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511685" y="2057400"/>
            <a:ext cx="1503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07020" y="2895600"/>
            <a:ext cx="124475" cy="0"/>
          </a:xfrm>
          <a:prstGeom prst="line">
            <a:avLst/>
          </a:prstGeom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419325" y="2057400"/>
            <a:ext cx="124475" cy="838200"/>
          </a:xfrm>
          <a:prstGeom prst="line">
            <a:avLst/>
          </a:prstGeom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181325" y="2087420"/>
            <a:ext cx="124475" cy="0"/>
          </a:xfrm>
          <a:prstGeom prst="line">
            <a:avLst/>
          </a:prstGeom>
          <a:ln w="190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258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Detection of steps: Detection method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231426" name="Picture 2" descr="C:\Users\fenyo\Google Drive\NYU\Teaching\2014  Spring BMI Methods - Signal Processing\figs\Exercise 1\archive2\step_model_avg_diff_bins=100_SN=0.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839" y="4953000"/>
            <a:ext cx="1817761" cy="1828800"/>
          </a:xfrm>
          <a:prstGeom prst="rect">
            <a:avLst/>
          </a:prstGeom>
          <a:noFill/>
        </p:spPr>
      </p:pic>
      <p:pic>
        <p:nvPicPr>
          <p:cNvPr id="231427" name="Picture 3" descr="C:\Users\fenyo\Google Drive\NYU\Teaching\2014  Spring BMI Methods - Signal Processing\figs\Exercise 1\archive2\step_model_avg_diff_bins=10_SN=0.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43" y="1143000"/>
            <a:ext cx="1863757" cy="1828800"/>
          </a:xfrm>
          <a:prstGeom prst="rect">
            <a:avLst/>
          </a:prstGeom>
          <a:noFill/>
        </p:spPr>
      </p:pic>
      <p:pic>
        <p:nvPicPr>
          <p:cNvPr id="231428" name="Picture 4" descr="C:\Users\fenyo\Google Drive\NYU\Teaching\2014  Spring BMI Methods - Signal Processing\figs\Exercise 1\archive2\step_model_avg_diff_bins=30_SN=0.7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43" y="3048000"/>
            <a:ext cx="1863757" cy="1828800"/>
          </a:xfrm>
          <a:prstGeom prst="rect">
            <a:avLst/>
          </a:prstGeom>
          <a:noFill/>
        </p:spPr>
      </p:pic>
      <p:pic>
        <p:nvPicPr>
          <p:cNvPr id="231429" name="Picture 5" descr="C:\Users\fenyo\Google Drive\NYU\Teaching\2014  Spring BMI Methods - Signal Processing\figs\Exercise 1\archive2\step_model_avg_diff_bins=100_SN=1.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4200" y="4953000"/>
            <a:ext cx="1818988" cy="1828800"/>
          </a:xfrm>
          <a:prstGeom prst="rect">
            <a:avLst/>
          </a:prstGeom>
          <a:noFill/>
        </p:spPr>
      </p:pic>
      <p:pic>
        <p:nvPicPr>
          <p:cNvPr id="231430" name="Picture 6" descr="C:\Users\fenyo\Google Drive\NYU\Teaching\2014  Spring BMI Methods - Signal Processing\figs\Exercise 1\archive2\step_model_avg_diff_bins=10_SN=1.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1143000"/>
            <a:ext cx="1862531" cy="1828800"/>
          </a:xfrm>
          <a:prstGeom prst="rect">
            <a:avLst/>
          </a:prstGeom>
          <a:noFill/>
        </p:spPr>
      </p:pic>
      <p:pic>
        <p:nvPicPr>
          <p:cNvPr id="231431" name="Picture 7" descr="C:\Users\fenyo\Google Drive\NYU\Teaching\2014  Spring BMI Methods - Signal Processing\figs\Exercise 1\archive2\step_model_avg_diff_bins=30_SN=1.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3048000"/>
            <a:ext cx="1863757" cy="1828800"/>
          </a:xfrm>
          <a:prstGeom prst="rect">
            <a:avLst/>
          </a:prstGeom>
          <a:noFill/>
        </p:spPr>
      </p:pic>
      <p:pic>
        <p:nvPicPr>
          <p:cNvPr id="231432" name="Picture 8" descr="C:\Users\fenyo\Google Drive\NYU\Teaching\2014  Spring BMI Methods - Signal Processing\figs\Exercise 1\archive2\step_model_avg_diff_bins=100_SN=2.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4953000"/>
            <a:ext cx="1818988" cy="1828800"/>
          </a:xfrm>
          <a:prstGeom prst="rect">
            <a:avLst/>
          </a:prstGeom>
          <a:noFill/>
        </p:spPr>
      </p:pic>
      <p:pic>
        <p:nvPicPr>
          <p:cNvPr id="231433" name="Picture 9" descr="C:\Users\fenyo\Google Drive\NYU\Teaching\2014  Spring BMI Methods - Signal Processing\figs\Exercise 1\archive2\step_model_avg_diff_bins=10_SN=2.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48069" y="1143000"/>
            <a:ext cx="1862531" cy="1828800"/>
          </a:xfrm>
          <a:prstGeom prst="rect">
            <a:avLst/>
          </a:prstGeom>
          <a:noFill/>
        </p:spPr>
      </p:pic>
      <p:pic>
        <p:nvPicPr>
          <p:cNvPr id="231434" name="Picture 10" descr="C:\Users\fenyo\Google Drive\NYU\Teaching\2014  Spring BMI Methods - Signal Processing\figs\Exercise 1\archive2\step_model_avg_diff_bins=30_SN=2.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1800" y="3048000"/>
            <a:ext cx="1818988" cy="18288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209800" y="7620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S/N=0.75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76800" y="7620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S/N=1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9000" y="7620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S/N=2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17526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36692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30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53456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9" name="Rectangle 87"/>
          <p:cNvSpPr>
            <a:spLocks noChangeArrowheads="1"/>
          </p:cNvSpPr>
          <p:nvPr/>
        </p:nvSpPr>
        <p:spPr bwMode="auto">
          <a:xfrm rot="-5400000">
            <a:off x="946150" y="19113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Average Intensity</a:t>
            </a:r>
          </a:p>
        </p:txBody>
      </p:sp>
      <p:sp>
        <p:nvSpPr>
          <p:cNvPr id="20" name="Rectangle 87"/>
          <p:cNvSpPr>
            <a:spLocks noChangeArrowheads="1"/>
          </p:cNvSpPr>
          <p:nvPr/>
        </p:nvSpPr>
        <p:spPr bwMode="auto">
          <a:xfrm rot="-5400000">
            <a:off x="946150" y="37782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Average Intensity</a:t>
            </a:r>
          </a:p>
        </p:txBody>
      </p:sp>
      <p:sp>
        <p:nvSpPr>
          <p:cNvPr id="21" name="Rectangle 87"/>
          <p:cNvSpPr>
            <a:spLocks noChangeArrowheads="1"/>
          </p:cNvSpPr>
          <p:nvPr/>
        </p:nvSpPr>
        <p:spPr bwMode="auto">
          <a:xfrm rot="-5400000">
            <a:off x="946150" y="56832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Average Intensity</a:t>
            </a:r>
          </a:p>
        </p:txBody>
      </p:sp>
      <p:sp>
        <p:nvSpPr>
          <p:cNvPr id="22" name="Rectangle 87"/>
          <p:cNvSpPr>
            <a:spLocks noChangeArrowheads="1"/>
          </p:cNvSpPr>
          <p:nvPr/>
        </p:nvSpPr>
        <p:spPr bwMode="auto">
          <a:xfrm rot="-5400000">
            <a:off x="3473450" y="19494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Average Intensity</a:t>
            </a:r>
          </a:p>
        </p:txBody>
      </p:sp>
      <p:sp>
        <p:nvSpPr>
          <p:cNvPr id="23" name="Rectangle 87"/>
          <p:cNvSpPr>
            <a:spLocks noChangeArrowheads="1"/>
          </p:cNvSpPr>
          <p:nvPr/>
        </p:nvSpPr>
        <p:spPr bwMode="auto">
          <a:xfrm rot="-5400000">
            <a:off x="3473450" y="38163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Average Intensity</a:t>
            </a:r>
          </a:p>
        </p:txBody>
      </p:sp>
      <p:sp>
        <p:nvSpPr>
          <p:cNvPr id="24" name="Rectangle 87"/>
          <p:cNvSpPr>
            <a:spLocks noChangeArrowheads="1"/>
          </p:cNvSpPr>
          <p:nvPr/>
        </p:nvSpPr>
        <p:spPr bwMode="auto">
          <a:xfrm rot="-5400000">
            <a:off x="3473450" y="57213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Average Intensity</a:t>
            </a:r>
          </a:p>
        </p:txBody>
      </p:sp>
      <p:sp>
        <p:nvSpPr>
          <p:cNvPr id="25" name="Rectangle 87"/>
          <p:cNvSpPr>
            <a:spLocks noChangeArrowheads="1"/>
          </p:cNvSpPr>
          <p:nvPr/>
        </p:nvSpPr>
        <p:spPr bwMode="auto">
          <a:xfrm rot="-5400000">
            <a:off x="5886450" y="19494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Average Intensity</a:t>
            </a:r>
          </a:p>
        </p:txBody>
      </p:sp>
      <p:sp>
        <p:nvSpPr>
          <p:cNvPr id="26" name="Rectangle 87"/>
          <p:cNvSpPr>
            <a:spLocks noChangeArrowheads="1"/>
          </p:cNvSpPr>
          <p:nvPr/>
        </p:nvSpPr>
        <p:spPr bwMode="auto">
          <a:xfrm rot="-5400000">
            <a:off x="5886450" y="38163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Average Intensity</a:t>
            </a:r>
          </a:p>
        </p:txBody>
      </p:sp>
      <p:sp>
        <p:nvSpPr>
          <p:cNvPr id="27" name="Rectangle 87"/>
          <p:cNvSpPr>
            <a:spLocks noChangeArrowheads="1"/>
          </p:cNvSpPr>
          <p:nvPr/>
        </p:nvSpPr>
        <p:spPr bwMode="auto">
          <a:xfrm rot="-5400000">
            <a:off x="5886450" y="57213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Average Intensity</a:t>
            </a:r>
          </a:p>
        </p:txBody>
      </p:sp>
    </p:spTree>
    <p:extLst>
      <p:ext uri="{BB962C8B-B14F-4D97-AF65-F5344CB8AC3E}">
        <p14:creationId xmlns:p14="http://schemas.microsoft.com/office/powerpoint/2010/main" val="135657044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Detection of steps: Simulations - peak location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9800" y="6858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S/N=0.05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19600" y="6858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S/N=0.25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5600" y="6858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S/N=1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16764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35930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30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54864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pic>
        <p:nvPicPr>
          <p:cNvPr id="232450" name="Picture 2" descr="C:\Users\fenyo\Google Drive\NYU\Teaching\2014  Spring BMI Methods - Signal Processing\figs\Exercise 1\archive2\step_peak_x_bins=10_SN=1.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066800"/>
            <a:ext cx="1894244" cy="1828800"/>
          </a:xfrm>
          <a:prstGeom prst="rect">
            <a:avLst/>
          </a:prstGeom>
          <a:noFill/>
        </p:spPr>
      </p:pic>
      <p:pic>
        <p:nvPicPr>
          <p:cNvPr id="232451" name="Picture 3" descr="C:\Users\fenyo\Google Drive\NYU\Teaching\2014  Spring BMI Methods - Signal Processing\figs\Exercise 1\archive2\step_peak_x_bins=10_SN=0.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066800"/>
            <a:ext cx="1853644" cy="1828800"/>
          </a:xfrm>
          <a:prstGeom prst="rect">
            <a:avLst/>
          </a:prstGeom>
          <a:noFill/>
        </p:spPr>
      </p:pic>
      <p:pic>
        <p:nvPicPr>
          <p:cNvPr id="232452" name="Picture 4" descr="C:\Users\fenyo\Google Drive\NYU\Teaching\2014  Spring BMI Methods - Signal Processing\figs\Exercise 1\archive2\step_peak_x_bins=10_SN=0.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066800"/>
            <a:ext cx="1856674" cy="1828800"/>
          </a:xfrm>
          <a:prstGeom prst="rect">
            <a:avLst/>
          </a:prstGeom>
          <a:noFill/>
        </p:spPr>
      </p:pic>
      <p:pic>
        <p:nvPicPr>
          <p:cNvPr id="232453" name="Picture 5" descr="C:\Users\fenyo\Google Drive\NYU\Teaching\2014  Spring BMI Methods - Signal Processing\figs\Exercise 1\archive2\step_peak_x_bins=30_SN=0.0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3048000"/>
            <a:ext cx="1855462" cy="1828800"/>
          </a:xfrm>
          <a:prstGeom prst="rect">
            <a:avLst/>
          </a:prstGeom>
          <a:noFill/>
        </p:spPr>
      </p:pic>
      <p:pic>
        <p:nvPicPr>
          <p:cNvPr id="232454" name="Picture 6" descr="C:\Users\fenyo\Google Drive\NYU\Teaching\2014  Spring BMI Methods - Signal Processing\figs\Exercise 1\archive2\step_peak_x_bins=30_SN=0.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3048000"/>
            <a:ext cx="1890608" cy="1828800"/>
          </a:xfrm>
          <a:prstGeom prst="rect">
            <a:avLst/>
          </a:prstGeom>
          <a:noFill/>
        </p:spPr>
      </p:pic>
      <p:pic>
        <p:nvPicPr>
          <p:cNvPr id="278530" name="Picture 2" descr="C:\Users\fenyo\Google Drive\NYU\Teaching\2014  Spring BMI Methods - Signal Processing\figs\detection_of_steps\step_peak_x_bins=30_SN=1.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048000"/>
            <a:ext cx="1893032" cy="1828800"/>
          </a:xfrm>
          <a:prstGeom prst="rect">
            <a:avLst/>
          </a:prstGeom>
          <a:noFill/>
        </p:spPr>
      </p:pic>
      <p:pic>
        <p:nvPicPr>
          <p:cNvPr id="278531" name="Picture 3" descr="C:\Users\fenyo\Google Drive\NYU\Teaching\2014  Spring BMI Methods - Signal Processing\figs\detection_of_steps\step_peak_x_bins=100_SN=1.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4953000"/>
            <a:ext cx="1893032" cy="1828800"/>
          </a:xfrm>
          <a:prstGeom prst="rect">
            <a:avLst/>
          </a:prstGeom>
          <a:noFill/>
        </p:spPr>
      </p:pic>
      <p:pic>
        <p:nvPicPr>
          <p:cNvPr id="278532" name="Picture 4" descr="C:\Users\fenyo\Google Drive\NYU\Teaching\2014  Spring BMI Methods - Signal Processing\figs\detection_of_steps\step_peak_x_bins=100_SN=0.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5000" y="4953000"/>
            <a:ext cx="1855462" cy="1828800"/>
          </a:xfrm>
          <a:prstGeom prst="rect">
            <a:avLst/>
          </a:prstGeom>
          <a:noFill/>
        </p:spPr>
      </p:pic>
      <p:pic>
        <p:nvPicPr>
          <p:cNvPr id="278533" name="Picture 5" descr="C:\Users\fenyo\Google Drive\NYU\Teaching\2014  Spring BMI Methods - Signal Processing\figs\detection_of_steps\step_peak_x_bins=100_SN=0.2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2400" y="4953000"/>
            <a:ext cx="1893032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72421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Detection of steps: Simulations – correct peak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9800" y="6096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S/N=0.05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76800" y="6096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S/N=0.25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9000" y="6096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S/N=1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15240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35168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30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5421868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pic>
        <p:nvPicPr>
          <p:cNvPr id="233474" name="Picture 2" descr="C:\Users\fenyo\Google Drive\NYU\Teaching\2014  Spring BMI Methods - Signal Processing\figs\Exercise 1\archive2\step_peak_y_bins=10_SN=1.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914400"/>
            <a:ext cx="1855462" cy="1828800"/>
          </a:xfrm>
          <a:prstGeom prst="rect">
            <a:avLst/>
          </a:prstGeom>
          <a:noFill/>
        </p:spPr>
      </p:pic>
      <p:pic>
        <p:nvPicPr>
          <p:cNvPr id="233475" name="Picture 3" descr="C:\Users\fenyo\Google Drive\NYU\Teaching\2014  Spring BMI Methods - Signal Processing\figs\Exercise 1\archive2\step_peak_y_bins=10_SN=0.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7725" y="914400"/>
            <a:ext cx="1816075" cy="1828800"/>
          </a:xfrm>
          <a:prstGeom prst="rect">
            <a:avLst/>
          </a:prstGeom>
          <a:noFill/>
        </p:spPr>
      </p:pic>
      <p:pic>
        <p:nvPicPr>
          <p:cNvPr id="233476" name="Picture 4" descr="C:\Users\fenyo\Google Drive\NYU\Teaching\2014  Spring BMI Methods - Signal Processing\figs\Exercise 1\archive2\step_peak_y_bins=10_SN=0.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9138" y="914400"/>
            <a:ext cx="1855462" cy="1828800"/>
          </a:xfrm>
          <a:prstGeom prst="rect">
            <a:avLst/>
          </a:prstGeom>
          <a:noFill/>
        </p:spPr>
      </p:pic>
      <p:pic>
        <p:nvPicPr>
          <p:cNvPr id="233478" name="Picture 6" descr="C:\Users\fenyo\Google Drive\NYU\Teaching\2014  Spring BMI Methods - Signal Processing\figs\Exercise 1\archive2\step_peak_y_bins=30_SN=0.0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4538" y="2895600"/>
            <a:ext cx="1855462" cy="1828800"/>
          </a:xfrm>
          <a:prstGeom prst="rect">
            <a:avLst/>
          </a:prstGeom>
          <a:noFill/>
        </p:spPr>
      </p:pic>
      <p:pic>
        <p:nvPicPr>
          <p:cNvPr id="233479" name="Picture 7" descr="C:\Users\fenyo\Google Drive\NYU\Teaching\2014  Spring BMI Methods - Signal Processing\figs\Exercise 1\archive2\step_peak_y_bins=30_SN=0.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2895600"/>
            <a:ext cx="1856674" cy="1828800"/>
          </a:xfrm>
          <a:prstGeom prst="rect">
            <a:avLst/>
          </a:prstGeom>
          <a:noFill/>
        </p:spPr>
      </p:pic>
      <p:pic>
        <p:nvPicPr>
          <p:cNvPr id="233480" name="Picture 8" descr="C:\Users\fenyo\Google Drive\NYU\Teaching\2014  Spring BMI Methods - Signal Processing\figs\Exercise 1\archive2\step_peak_y_bins=30_SN=1.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2895600"/>
            <a:ext cx="1855462" cy="1828800"/>
          </a:xfrm>
          <a:prstGeom prst="rect">
            <a:avLst/>
          </a:prstGeom>
          <a:noFill/>
        </p:spPr>
      </p:pic>
      <p:pic>
        <p:nvPicPr>
          <p:cNvPr id="233481" name="Picture 9" descr="C:\Users\fenyo\Google Drive\NYU\Teaching\2014  Spring BMI Methods - Signal Processing\figs\Exercise 1\archive2\step_peak_y_bins=100_SN=0.0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53326" y="4876800"/>
            <a:ext cx="1856674" cy="1828800"/>
          </a:xfrm>
          <a:prstGeom prst="rect">
            <a:avLst/>
          </a:prstGeom>
          <a:noFill/>
        </p:spPr>
      </p:pic>
      <p:pic>
        <p:nvPicPr>
          <p:cNvPr id="233482" name="Picture 10" descr="C:\Users\fenyo\Google Drive\NYU\Teaching\2014  Spring BMI Methods - Signal Processing\figs\Exercise 1\archive2\step_peak_y_bins=100_SN=0.2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5800" y="4876800"/>
            <a:ext cx="1814863" cy="1828800"/>
          </a:xfrm>
          <a:prstGeom prst="rect">
            <a:avLst/>
          </a:prstGeom>
          <a:noFill/>
        </p:spPr>
      </p:pic>
      <p:pic>
        <p:nvPicPr>
          <p:cNvPr id="233483" name="Picture 11" descr="C:\Users\fenyo\Google Drive\NYU\Teaching\2014  Spring BMI Methods - Signal Processing\figs\Exercise 1\archive2\step_peak_y_bins=100_SN=1.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4876800"/>
            <a:ext cx="1856674" cy="1828800"/>
          </a:xfrm>
          <a:prstGeom prst="rect">
            <a:avLst/>
          </a:prstGeom>
          <a:noFill/>
        </p:spPr>
      </p:pic>
      <p:sp>
        <p:nvSpPr>
          <p:cNvPr id="19" name="Rectangle 87"/>
          <p:cNvSpPr>
            <a:spLocks noChangeArrowheads="1"/>
          </p:cNvSpPr>
          <p:nvPr/>
        </p:nvSpPr>
        <p:spPr bwMode="auto">
          <a:xfrm rot="-5400000">
            <a:off x="1022350" y="16827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0" name="Rectangle 87"/>
          <p:cNvSpPr>
            <a:spLocks noChangeArrowheads="1"/>
          </p:cNvSpPr>
          <p:nvPr/>
        </p:nvSpPr>
        <p:spPr bwMode="auto">
          <a:xfrm rot="-5400000">
            <a:off x="1022350" y="36258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1" name="Rectangle 87"/>
          <p:cNvSpPr>
            <a:spLocks noChangeArrowheads="1"/>
          </p:cNvSpPr>
          <p:nvPr/>
        </p:nvSpPr>
        <p:spPr bwMode="auto">
          <a:xfrm rot="-5400000">
            <a:off x="1022350" y="55308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2" name="Rectangle 87"/>
          <p:cNvSpPr>
            <a:spLocks noChangeArrowheads="1"/>
          </p:cNvSpPr>
          <p:nvPr/>
        </p:nvSpPr>
        <p:spPr bwMode="auto">
          <a:xfrm rot="-5400000">
            <a:off x="3549650" y="17208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3" name="Rectangle 87"/>
          <p:cNvSpPr>
            <a:spLocks noChangeArrowheads="1"/>
          </p:cNvSpPr>
          <p:nvPr/>
        </p:nvSpPr>
        <p:spPr bwMode="auto">
          <a:xfrm rot="-5400000">
            <a:off x="3549650" y="36639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4" name="Rectangle 87"/>
          <p:cNvSpPr>
            <a:spLocks noChangeArrowheads="1"/>
          </p:cNvSpPr>
          <p:nvPr/>
        </p:nvSpPr>
        <p:spPr bwMode="auto">
          <a:xfrm rot="-5400000">
            <a:off x="3549650" y="55689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5" name="Rectangle 87"/>
          <p:cNvSpPr>
            <a:spLocks noChangeArrowheads="1"/>
          </p:cNvSpPr>
          <p:nvPr/>
        </p:nvSpPr>
        <p:spPr bwMode="auto">
          <a:xfrm rot="-5400000">
            <a:off x="5949950" y="17208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6" name="Rectangle 87"/>
          <p:cNvSpPr>
            <a:spLocks noChangeArrowheads="1"/>
          </p:cNvSpPr>
          <p:nvPr/>
        </p:nvSpPr>
        <p:spPr bwMode="auto">
          <a:xfrm rot="-5400000">
            <a:off x="5949950" y="36639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7" name="Rectangle 87"/>
          <p:cNvSpPr>
            <a:spLocks noChangeArrowheads="1"/>
          </p:cNvSpPr>
          <p:nvPr/>
        </p:nvSpPr>
        <p:spPr bwMode="auto">
          <a:xfrm rot="-5400000">
            <a:off x="5949950" y="556895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Frequency</a:t>
            </a:r>
          </a:p>
        </p:txBody>
      </p:sp>
      <p:sp>
        <p:nvSpPr>
          <p:cNvPr id="28" name="Rectangle 87"/>
          <p:cNvSpPr>
            <a:spLocks noChangeArrowheads="1"/>
          </p:cNvSpPr>
          <p:nvPr/>
        </p:nvSpPr>
        <p:spPr bwMode="auto">
          <a:xfrm>
            <a:off x="6934200" y="26797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Score</a:t>
            </a:r>
          </a:p>
        </p:txBody>
      </p:sp>
      <p:sp>
        <p:nvSpPr>
          <p:cNvPr id="29" name="Rectangle 87"/>
          <p:cNvSpPr>
            <a:spLocks noChangeArrowheads="1"/>
          </p:cNvSpPr>
          <p:nvPr/>
        </p:nvSpPr>
        <p:spPr bwMode="auto">
          <a:xfrm>
            <a:off x="6934200" y="46609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Score</a:t>
            </a:r>
          </a:p>
        </p:txBody>
      </p:sp>
      <p:sp>
        <p:nvSpPr>
          <p:cNvPr id="30" name="Rectangle 87"/>
          <p:cNvSpPr>
            <a:spLocks noChangeArrowheads="1"/>
          </p:cNvSpPr>
          <p:nvPr/>
        </p:nvSpPr>
        <p:spPr bwMode="auto">
          <a:xfrm>
            <a:off x="6934200" y="66421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Score</a:t>
            </a:r>
          </a:p>
        </p:txBody>
      </p:sp>
      <p:sp>
        <p:nvSpPr>
          <p:cNvPr id="31" name="Rectangle 87"/>
          <p:cNvSpPr>
            <a:spLocks noChangeArrowheads="1"/>
          </p:cNvSpPr>
          <p:nvPr/>
        </p:nvSpPr>
        <p:spPr bwMode="auto">
          <a:xfrm>
            <a:off x="4495800" y="26670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Score</a:t>
            </a:r>
          </a:p>
        </p:txBody>
      </p:sp>
      <p:sp>
        <p:nvSpPr>
          <p:cNvPr id="32" name="Rectangle 87"/>
          <p:cNvSpPr>
            <a:spLocks noChangeArrowheads="1"/>
          </p:cNvSpPr>
          <p:nvPr/>
        </p:nvSpPr>
        <p:spPr bwMode="auto">
          <a:xfrm>
            <a:off x="4495800" y="46482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Score</a:t>
            </a:r>
          </a:p>
        </p:txBody>
      </p:sp>
      <p:sp>
        <p:nvSpPr>
          <p:cNvPr id="33" name="Rectangle 87"/>
          <p:cNvSpPr>
            <a:spLocks noChangeArrowheads="1"/>
          </p:cNvSpPr>
          <p:nvPr/>
        </p:nvSpPr>
        <p:spPr bwMode="auto">
          <a:xfrm>
            <a:off x="4495800" y="66294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Score</a:t>
            </a:r>
          </a:p>
        </p:txBody>
      </p:sp>
      <p:sp>
        <p:nvSpPr>
          <p:cNvPr id="34" name="Rectangle 87"/>
          <p:cNvSpPr>
            <a:spLocks noChangeArrowheads="1"/>
          </p:cNvSpPr>
          <p:nvPr/>
        </p:nvSpPr>
        <p:spPr bwMode="auto">
          <a:xfrm>
            <a:off x="1981200" y="26670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Score</a:t>
            </a:r>
          </a:p>
        </p:txBody>
      </p:sp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1981200" y="46482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Score</a:t>
            </a:r>
          </a:p>
        </p:txBody>
      </p:sp>
      <p:sp>
        <p:nvSpPr>
          <p:cNvPr id="36" name="Rectangle 87"/>
          <p:cNvSpPr>
            <a:spLocks noChangeArrowheads="1"/>
          </p:cNvSpPr>
          <p:nvPr/>
        </p:nvSpPr>
        <p:spPr bwMode="auto">
          <a:xfrm>
            <a:off x="1981200" y="66294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Score</a:t>
            </a:r>
          </a:p>
        </p:txBody>
      </p:sp>
    </p:spTree>
    <p:extLst>
      <p:ext uri="{BB962C8B-B14F-4D97-AF65-F5344CB8AC3E}">
        <p14:creationId xmlns:p14="http://schemas.microsoft.com/office/powerpoint/2010/main" val="3130666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 l="11884" t="15813" r="50000" b="22599"/>
          <a:stretch>
            <a:fillRect/>
          </a:stretch>
        </p:blipFill>
        <p:spPr bwMode="auto">
          <a:xfrm>
            <a:off x="1905000" y="762000"/>
            <a:ext cx="51054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8" name="Rectangle 87"/>
          <p:cNvSpPr>
            <a:spLocks noChangeArrowheads="1"/>
          </p:cNvSpPr>
          <p:nvPr/>
        </p:nvSpPr>
        <p:spPr bwMode="auto">
          <a:xfrm>
            <a:off x="3733800" y="6192980"/>
            <a:ext cx="5334000" cy="52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400" b="1" dirty="0">
                <a:latin typeface="Comic Sans MS" pitchFamily="66" charset="0"/>
              </a:rPr>
              <a:t>Fragment intensity vs m/z</a:t>
            </a:r>
          </a:p>
        </p:txBody>
      </p:sp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Example data – ESI-LC-MS/MS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858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 l="63288" t="62422" r="-40" b="10021"/>
          <a:stretch>
            <a:fillRect/>
          </a:stretch>
        </p:blipFill>
        <p:spPr bwMode="auto">
          <a:xfrm>
            <a:off x="5791200" y="1219200"/>
            <a:ext cx="2895600" cy="16764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3184430" y="6511512"/>
            <a:ext cx="777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Time</a:t>
            </a:r>
          </a:p>
        </p:txBody>
      </p:sp>
      <p:sp>
        <p:nvSpPr>
          <p:cNvPr id="29" name="TextBox 28"/>
          <p:cNvSpPr txBox="1"/>
          <p:nvPr/>
        </p:nvSpPr>
        <p:spPr>
          <a:xfrm rot="-5400000">
            <a:off x="1342323" y="3380612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m/z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83756" y="3014133"/>
            <a:ext cx="127000" cy="10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endCxn id="30" idx="0"/>
          </p:cNvCxnSpPr>
          <p:nvPr/>
        </p:nvCxnSpPr>
        <p:spPr>
          <a:xfrm rot="5400000">
            <a:off x="4071763" y="1294695"/>
            <a:ext cx="1794931" cy="16439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30" idx="2"/>
          </p:cNvCxnSpPr>
          <p:nvPr/>
        </p:nvCxnSpPr>
        <p:spPr>
          <a:xfrm rot="10800000" flipV="1">
            <a:off x="4147256" y="2895599"/>
            <a:ext cx="1643944" cy="22013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Rectangle 464"/>
          <p:cNvSpPr/>
          <p:nvPr/>
        </p:nvSpPr>
        <p:spPr>
          <a:xfrm>
            <a:off x="3733800" y="3907473"/>
            <a:ext cx="5257800" cy="23622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4" name="Group 463"/>
          <p:cNvGrpSpPr/>
          <p:nvPr/>
        </p:nvGrpSpPr>
        <p:grpSpPr>
          <a:xfrm>
            <a:off x="3749993" y="3886200"/>
            <a:ext cx="5241607" cy="2434101"/>
            <a:chOff x="3902393" y="588327"/>
            <a:chExt cx="5241607" cy="2434101"/>
          </a:xfrm>
        </p:grpSpPr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6299835" y="2744787"/>
              <a:ext cx="434414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m/z</a:t>
              </a: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V="1">
              <a:off x="439007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V="1">
              <a:off x="441007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V="1">
              <a:off x="443198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 flipV="1">
              <a:off x="444531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V="1">
              <a:off x="449961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V="1">
              <a:off x="450627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 flipV="1">
              <a:off x="451294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56" name="Line 47"/>
            <p:cNvSpPr>
              <a:spLocks noChangeShapeType="1"/>
            </p:cNvSpPr>
            <p:nvPr/>
          </p:nvSpPr>
          <p:spPr bwMode="auto">
            <a:xfrm flipV="1">
              <a:off x="451961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57" name="Line 48"/>
            <p:cNvSpPr>
              <a:spLocks noChangeShapeType="1"/>
            </p:cNvSpPr>
            <p:nvPr/>
          </p:nvSpPr>
          <p:spPr bwMode="auto">
            <a:xfrm flipV="1">
              <a:off x="452723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58" name="Line 49"/>
            <p:cNvSpPr>
              <a:spLocks noChangeShapeType="1"/>
            </p:cNvSpPr>
            <p:nvPr/>
          </p:nvSpPr>
          <p:spPr bwMode="auto">
            <a:xfrm flipV="1">
              <a:off x="45339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59" name="Line 50"/>
            <p:cNvSpPr>
              <a:spLocks noChangeShapeType="1"/>
            </p:cNvSpPr>
            <p:nvPr/>
          </p:nvSpPr>
          <p:spPr bwMode="auto">
            <a:xfrm flipV="1">
              <a:off x="455390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0" name="Line 51"/>
            <p:cNvSpPr>
              <a:spLocks noChangeShapeType="1"/>
            </p:cNvSpPr>
            <p:nvPr/>
          </p:nvSpPr>
          <p:spPr bwMode="auto">
            <a:xfrm flipV="1">
              <a:off x="456152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1" name="Line 52"/>
            <p:cNvSpPr>
              <a:spLocks noChangeShapeType="1"/>
            </p:cNvSpPr>
            <p:nvPr/>
          </p:nvSpPr>
          <p:spPr bwMode="auto">
            <a:xfrm flipV="1">
              <a:off x="456819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2" name="Line 53"/>
            <p:cNvSpPr>
              <a:spLocks noChangeShapeType="1"/>
            </p:cNvSpPr>
            <p:nvPr/>
          </p:nvSpPr>
          <p:spPr bwMode="auto">
            <a:xfrm flipV="1">
              <a:off x="457485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3" name="Line 54"/>
            <p:cNvSpPr>
              <a:spLocks noChangeShapeType="1"/>
            </p:cNvSpPr>
            <p:nvPr/>
          </p:nvSpPr>
          <p:spPr bwMode="auto">
            <a:xfrm flipV="1">
              <a:off x="458152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4" name="Line 55"/>
            <p:cNvSpPr>
              <a:spLocks noChangeShapeType="1"/>
            </p:cNvSpPr>
            <p:nvPr/>
          </p:nvSpPr>
          <p:spPr bwMode="auto">
            <a:xfrm flipV="1">
              <a:off x="458819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5" name="Line 56"/>
            <p:cNvSpPr>
              <a:spLocks noChangeShapeType="1"/>
            </p:cNvSpPr>
            <p:nvPr/>
          </p:nvSpPr>
          <p:spPr bwMode="auto">
            <a:xfrm flipV="1">
              <a:off x="4594860" y="2579052"/>
              <a:ext cx="0" cy="180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6" name="Line 57"/>
            <p:cNvSpPr>
              <a:spLocks noChangeShapeType="1"/>
            </p:cNvSpPr>
            <p:nvPr/>
          </p:nvSpPr>
          <p:spPr bwMode="auto">
            <a:xfrm flipV="1">
              <a:off x="460152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7" name="Line 58"/>
            <p:cNvSpPr>
              <a:spLocks noChangeShapeType="1"/>
            </p:cNvSpPr>
            <p:nvPr/>
          </p:nvSpPr>
          <p:spPr bwMode="auto">
            <a:xfrm flipV="1">
              <a:off x="460819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8" name="Line 59"/>
            <p:cNvSpPr>
              <a:spLocks noChangeShapeType="1"/>
            </p:cNvSpPr>
            <p:nvPr/>
          </p:nvSpPr>
          <p:spPr bwMode="auto">
            <a:xfrm flipV="1">
              <a:off x="461581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9" name="Line 60"/>
            <p:cNvSpPr>
              <a:spLocks noChangeShapeType="1"/>
            </p:cNvSpPr>
            <p:nvPr/>
          </p:nvSpPr>
          <p:spPr bwMode="auto">
            <a:xfrm flipV="1">
              <a:off x="462248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0" name="Line 61"/>
            <p:cNvSpPr>
              <a:spLocks noChangeShapeType="1"/>
            </p:cNvSpPr>
            <p:nvPr/>
          </p:nvSpPr>
          <p:spPr bwMode="auto">
            <a:xfrm flipV="1">
              <a:off x="46367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1" name="Line 62"/>
            <p:cNvSpPr>
              <a:spLocks noChangeShapeType="1"/>
            </p:cNvSpPr>
            <p:nvPr/>
          </p:nvSpPr>
          <p:spPr bwMode="auto">
            <a:xfrm flipV="1">
              <a:off x="465010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2" name="Line 63"/>
            <p:cNvSpPr>
              <a:spLocks noChangeShapeType="1"/>
            </p:cNvSpPr>
            <p:nvPr/>
          </p:nvSpPr>
          <p:spPr bwMode="auto">
            <a:xfrm flipV="1">
              <a:off x="4656773" y="2560955"/>
              <a:ext cx="0" cy="361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3" name="Line 64"/>
            <p:cNvSpPr>
              <a:spLocks noChangeShapeType="1"/>
            </p:cNvSpPr>
            <p:nvPr/>
          </p:nvSpPr>
          <p:spPr bwMode="auto">
            <a:xfrm flipV="1">
              <a:off x="466344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4" name="Line 65"/>
            <p:cNvSpPr>
              <a:spLocks noChangeShapeType="1"/>
            </p:cNvSpPr>
            <p:nvPr/>
          </p:nvSpPr>
          <p:spPr bwMode="auto">
            <a:xfrm flipV="1">
              <a:off x="467677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5" name="Line 66"/>
            <p:cNvSpPr>
              <a:spLocks noChangeShapeType="1"/>
            </p:cNvSpPr>
            <p:nvPr/>
          </p:nvSpPr>
          <p:spPr bwMode="auto">
            <a:xfrm flipV="1">
              <a:off x="468439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6" name="Line 67"/>
            <p:cNvSpPr>
              <a:spLocks noChangeShapeType="1"/>
            </p:cNvSpPr>
            <p:nvPr/>
          </p:nvSpPr>
          <p:spPr bwMode="auto">
            <a:xfrm flipV="1">
              <a:off x="469011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7" name="Line 68"/>
            <p:cNvSpPr>
              <a:spLocks noChangeShapeType="1"/>
            </p:cNvSpPr>
            <p:nvPr/>
          </p:nvSpPr>
          <p:spPr bwMode="auto">
            <a:xfrm flipV="1">
              <a:off x="469677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8" name="Line 69"/>
            <p:cNvSpPr>
              <a:spLocks noChangeShapeType="1"/>
            </p:cNvSpPr>
            <p:nvPr/>
          </p:nvSpPr>
          <p:spPr bwMode="auto">
            <a:xfrm flipV="1">
              <a:off x="471201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79" name="Line 70"/>
            <p:cNvSpPr>
              <a:spLocks noChangeShapeType="1"/>
            </p:cNvSpPr>
            <p:nvPr/>
          </p:nvSpPr>
          <p:spPr bwMode="auto">
            <a:xfrm flipV="1">
              <a:off x="4718685" y="2390457"/>
              <a:ext cx="0" cy="20669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0" name="Line 71"/>
            <p:cNvSpPr>
              <a:spLocks noChangeShapeType="1"/>
            </p:cNvSpPr>
            <p:nvPr/>
          </p:nvSpPr>
          <p:spPr bwMode="auto">
            <a:xfrm flipV="1">
              <a:off x="4725353" y="2573337"/>
              <a:ext cx="0" cy="238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1" name="Line 72"/>
            <p:cNvSpPr>
              <a:spLocks noChangeShapeType="1"/>
            </p:cNvSpPr>
            <p:nvPr/>
          </p:nvSpPr>
          <p:spPr bwMode="auto">
            <a:xfrm flipV="1">
              <a:off x="473868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2" name="Line 73"/>
            <p:cNvSpPr>
              <a:spLocks noChangeShapeType="1"/>
            </p:cNvSpPr>
            <p:nvPr/>
          </p:nvSpPr>
          <p:spPr bwMode="auto">
            <a:xfrm flipV="1">
              <a:off x="474535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3" name="Line 74"/>
            <p:cNvSpPr>
              <a:spLocks noChangeShapeType="1"/>
            </p:cNvSpPr>
            <p:nvPr/>
          </p:nvSpPr>
          <p:spPr bwMode="auto">
            <a:xfrm flipV="1">
              <a:off x="475869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4" name="Line 75"/>
            <p:cNvSpPr>
              <a:spLocks noChangeShapeType="1"/>
            </p:cNvSpPr>
            <p:nvPr/>
          </p:nvSpPr>
          <p:spPr bwMode="auto">
            <a:xfrm flipV="1">
              <a:off x="476631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5" name="Line 76"/>
            <p:cNvSpPr>
              <a:spLocks noChangeShapeType="1"/>
            </p:cNvSpPr>
            <p:nvPr/>
          </p:nvSpPr>
          <p:spPr bwMode="auto">
            <a:xfrm flipV="1">
              <a:off x="4772978" y="2543810"/>
              <a:ext cx="0" cy="533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6" name="Line 77"/>
            <p:cNvSpPr>
              <a:spLocks noChangeShapeType="1"/>
            </p:cNvSpPr>
            <p:nvPr/>
          </p:nvSpPr>
          <p:spPr bwMode="auto">
            <a:xfrm flipV="1">
              <a:off x="4779645" y="2538095"/>
              <a:ext cx="0" cy="590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7" name="Line 78"/>
            <p:cNvSpPr>
              <a:spLocks noChangeShapeType="1"/>
            </p:cNvSpPr>
            <p:nvPr/>
          </p:nvSpPr>
          <p:spPr bwMode="auto">
            <a:xfrm flipV="1">
              <a:off x="478726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8" name="Line 79"/>
            <p:cNvSpPr>
              <a:spLocks noChangeShapeType="1"/>
            </p:cNvSpPr>
            <p:nvPr/>
          </p:nvSpPr>
          <p:spPr bwMode="auto">
            <a:xfrm flipV="1">
              <a:off x="481393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89" name="Line 80"/>
            <p:cNvSpPr>
              <a:spLocks noChangeShapeType="1"/>
            </p:cNvSpPr>
            <p:nvPr/>
          </p:nvSpPr>
          <p:spPr bwMode="auto">
            <a:xfrm flipV="1">
              <a:off x="482155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0" name="Line 81"/>
            <p:cNvSpPr>
              <a:spLocks noChangeShapeType="1"/>
            </p:cNvSpPr>
            <p:nvPr/>
          </p:nvSpPr>
          <p:spPr bwMode="auto">
            <a:xfrm flipV="1">
              <a:off x="48272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1" name="Line 82"/>
            <p:cNvSpPr>
              <a:spLocks noChangeShapeType="1"/>
            </p:cNvSpPr>
            <p:nvPr/>
          </p:nvSpPr>
          <p:spPr bwMode="auto">
            <a:xfrm flipV="1">
              <a:off x="4834890" y="2579052"/>
              <a:ext cx="0" cy="180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2" name="Line 83"/>
            <p:cNvSpPr>
              <a:spLocks noChangeShapeType="1"/>
            </p:cNvSpPr>
            <p:nvPr/>
          </p:nvSpPr>
          <p:spPr bwMode="auto">
            <a:xfrm flipV="1">
              <a:off x="484155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3" name="Line 84"/>
            <p:cNvSpPr>
              <a:spLocks noChangeShapeType="1"/>
            </p:cNvSpPr>
            <p:nvPr/>
          </p:nvSpPr>
          <p:spPr bwMode="auto">
            <a:xfrm flipV="1">
              <a:off x="484822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4" name="Line 85"/>
            <p:cNvSpPr>
              <a:spLocks noChangeShapeType="1"/>
            </p:cNvSpPr>
            <p:nvPr/>
          </p:nvSpPr>
          <p:spPr bwMode="auto">
            <a:xfrm flipV="1">
              <a:off x="485584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5" name="Line 86"/>
            <p:cNvSpPr>
              <a:spLocks noChangeShapeType="1"/>
            </p:cNvSpPr>
            <p:nvPr/>
          </p:nvSpPr>
          <p:spPr bwMode="auto">
            <a:xfrm flipV="1">
              <a:off x="487489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6" name="Line 87"/>
            <p:cNvSpPr>
              <a:spLocks noChangeShapeType="1"/>
            </p:cNvSpPr>
            <p:nvPr/>
          </p:nvSpPr>
          <p:spPr bwMode="auto">
            <a:xfrm flipV="1">
              <a:off x="49034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7" name="Line 88"/>
            <p:cNvSpPr>
              <a:spLocks noChangeShapeType="1"/>
            </p:cNvSpPr>
            <p:nvPr/>
          </p:nvSpPr>
          <p:spPr bwMode="auto">
            <a:xfrm flipV="1">
              <a:off x="4910138" y="2225675"/>
              <a:ext cx="0" cy="3714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8" name="Line 89"/>
            <p:cNvSpPr>
              <a:spLocks noChangeShapeType="1"/>
            </p:cNvSpPr>
            <p:nvPr/>
          </p:nvSpPr>
          <p:spPr bwMode="auto">
            <a:xfrm flipV="1">
              <a:off x="4916805" y="2538095"/>
              <a:ext cx="0" cy="590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99" name="Line 90"/>
            <p:cNvSpPr>
              <a:spLocks noChangeShapeType="1"/>
            </p:cNvSpPr>
            <p:nvPr/>
          </p:nvSpPr>
          <p:spPr bwMode="auto">
            <a:xfrm flipV="1">
              <a:off x="492442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0" name="Line 91"/>
            <p:cNvSpPr>
              <a:spLocks noChangeShapeType="1"/>
            </p:cNvSpPr>
            <p:nvPr/>
          </p:nvSpPr>
          <p:spPr bwMode="auto">
            <a:xfrm flipV="1">
              <a:off x="493680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1" name="Line 92"/>
            <p:cNvSpPr>
              <a:spLocks noChangeShapeType="1"/>
            </p:cNvSpPr>
            <p:nvPr/>
          </p:nvSpPr>
          <p:spPr bwMode="auto">
            <a:xfrm flipV="1">
              <a:off x="494347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2" name="Line 93"/>
            <p:cNvSpPr>
              <a:spLocks noChangeShapeType="1"/>
            </p:cNvSpPr>
            <p:nvPr/>
          </p:nvSpPr>
          <p:spPr bwMode="auto">
            <a:xfrm flipV="1">
              <a:off x="497776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3" name="Line 94"/>
            <p:cNvSpPr>
              <a:spLocks noChangeShapeType="1"/>
            </p:cNvSpPr>
            <p:nvPr/>
          </p:nvSpPr>
          <p:spPr bwMode="auto">
            <a:xfrm flipV="1">
              <a:off x="49911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4" name="Line 95"/>
            <p:cNvSpPr>
              <a:spLocks noChangeShapeType="1"/>
            </p:cNvSpPr>
            <p:nvPr/>
          </p:nvSpPr>
          <p:spPr bwMode="auto">
            <a:xfrm flipV="1">
              <a:off x="499872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5" name="Line 96"/>
            <p:cNvSpPr>
              <a:spLocks noChangeShapeType="1"/>
            </p:cNvSpPr>
            <p:nvPr/>
          </p:nvSpPr>
          <p:spPr bwMode="auto">
            <a:xfrm flipV="1">
              <a:off x="500538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6" name="Line 97"/>
            <p:cNvSpPr>
              <a:spLocks noChangeShapeType="1"/>
            </p:cNvSpPr>
            <p:nvPr/>
          </p:nvSpPr>
          <p:spPr bwMode="auto">
            <a:xfrm flipV="1">
              <a:off x="501205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7" name="Line 98"/>
            <p:cNvSpPr>
              <a:spLocks noChangeShapeType="1"/>
            </p:cNvSpPr>
            <p:nvPr/>
          </p:nvSpPr>
          <p:spPr bwMode="auto">
            <a:xfrm flipV="1">
              <a:off x="501872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8" name="Line 99"/>
            <p:cNvSpPr>
              <a:spLocks noChangeShapeType="1"/>
            </p:cNvSpPr>
            <p:nvPr/>
          </p:nvSpPr>
          <p:spPr bwMode="auto">
            <a:xfrm flipV="1">
              <a:off x="502539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09" name="Line 100"/>
            <p:cNvSpPr>
              <a:spLocks noChangeShapeType="1"/>
            </p:cNvSpPr>
            <p:nvPr/>
          </p:nvSpPr>
          <p:spPr bwMode="auto">
            <a:xfrm flipV="1">
              <a:off x="503205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0" name="Line 101"/>
            <p:cNvSpPr>
              <a:spLocks noChangeShapeType="1"/>
            </p:cNvSpPr>
            <p:nvPr/>
          </p:nvSpPr>
          <p:spPr bwMode="auto">
            <a:xfrm flipV="1">
              <a:off x="504634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1" name="Line 102"/>
            <p:cNvSpPr>
              <a:spLocks noChangeShapeType="1"/>
            </p:cNvSpPr>
            <p:nvPr/>
          </p:nvSpPr>
          <p:spPr bwMode="auto">
            <a:xfrm flipV="1">
              <a:off x="505301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2" name="Line 103"/>
            <p:cNvSpPr>
              <a:spLocks noChangeShapeType="1"/>
            </p:cNvSpPr>
            <p:nvPr/>
          </p:nvSpPr>
          <p:spPr bwMode="auto">
            <a:xfrm flipV="1">
              <a:off x="505968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3" name="Line 104"/>
            <p:cNvSpPr>
              <a:spLocks noChangeShapeType="1"/>
            </p:cNvSpPr>
            <p:nvPr/>
          </p:nvSpPr>
          <p:spPr bwMode="auto">
            <a:xfrm flipV="1">
              <a:off x="506634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4" name="Line 105"/>
            <p:cNvSpPr>
              <a:spLocks noChangeShapeType="1"/>
            </p:cNvSpPr>
            <p:nvPr/>
          </p:nvSpPr>
          <p:spPr bwMode="auto">
            <a:xfrm flipV="1">
              <a:off x="507968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5" name="Line 106"/>
            <p:cNvSpPr>
              <a:spLocks noChangeShapeType="1"/>
            </p:cNvSpPr>
            <p:nvPr/>
          </p:nvSpPr>
          <p:spPr bwMode="auto">
            <a:xfrm flipV="1">
              <a:off x="50939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6" name="Line 107"/>
            <p:cNvSpPr>
              <a:spLocks noChangeShapeType="1"/>
            </p:cNvSpPr>
            <p:nvPr/>
          </p:nvSpPr>
          <p:spPr bwMode="auto">
            <a:xfrm flipV="1">
              <a:off x="510063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7" name="Line 108"/>
            <p:cNvSpPr>
              <a:spLocks noChangeShapeType="1"/>
            </p:cNvSpPr>
            <p:nvPr/>
          </p:nvSpPr>
          <p:spPr bwMode="auto">
            <a:xfrm flipV="1">
              <a:off x="510825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8" name="Line 109"/>
            <p:cNvSpPr>
              <a:spLocks noChangeShapeType="1"/>
            </p:cNvSpPr>
            <p:nvPr/>
          </p:nvSpPr>
          <p:spPr bwMode="auto">
            <a:xfrm flipV="1">
              <a:off x="511492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19" name="Line 110"/>
            <p:cNvSpPr>
              <a:spLocks noChangeShapeType="1"/>
            </p:cNvSpPr>
            <p:nvPr/>
          </p:nvSpPr>
          <p:spPr bwMode="auto">
            <a:xfrm flipV="1">
              <a:off x="512826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0" name="Line 111"/>
            <p:cNvSpPr>
              <a:spLocks noChangeShapeType="1"/>
            </p:cNvSpPr>
            <p:nvPr/>
          </p:nvSpPr>
          <p:spPr bwMode="auto">
            <a:xfrm flipV="1">
              <a:off x="513492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1" name="Line 112"/>
            <p:cNvSpPr>
              <a:spLocks noChangeShapeType="1"/>
            </p:cNvSpPr>
            <p:nvPr/>
          </p:nvSpPr>
          <p:spPr bwMode="auto">
            <a:xfrm flipV="1">
              <a:off x="514159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2" name="Line 113"/>
            <p:cNvSpPr>
              <a:spLocks noChangeShapeType="1"/>
            </p:cNvSpPr>
            <p:nvPr/>
          </p:nvSpPr>
          <p:spPr bwMode="auto">
            <a:xfrm flipV="1">
              <a:off x="514826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3" name="Line 114"/>
            <p:cNvSpPr>
              <a:spLocks noChangeShapeType="1"/>
            </p:cNvSpPr>
            <p:nvPr/>
          </p:nvSpPr>
          <p:spPr bwMode="auto">
            <a:xfrm flipV="1">
              <a:off x="515588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4" name="Line 115"/>
            <p:cNvSpPr>
              <a:spLocks noChangeShapeType="1"/>
            </p:cNvSpPr>
            <p:nvPr/>
          </p:nvSpPr>
          <p:spPr bwMode="auto">
            <a:xfrm flipV="1">
              <a:off x="516159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5" name="Line 116"/>
            <p:cNvSpPr>
              <a:spLocks noChangeShapeType="1"/>
            </p:cNvSpPr>
            <p:nvPr/>
          </p:nvSpPr>
          <p:spPr bwMode="auto">
            <a:xfrm flipV="1">
              <a:off x="516826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6" name="Line 117"/>
            <p:cNvSpPr>
              <a:spLocks noChangeShapeType="1"/>
            </p:cNvSpPr>
            <p:nvPr/>
          </p:nvSpPr>
          <p:spPr bwMode="auto">
            <a:xfrm flipV="1">
              <a:off x="517493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7" name="Line 118"/>
            <p:cNvSpPr>
              <a:spLocks noChangeShapeType="1"/>
            </p:cNvSpPr>
            <p:nvPr/>
          </p:nvSpPr>
          <p:spPr bwMode="auto">
            <a:xfrm flipV="1">
              <a:off x="518350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8" name="Line 119"/>
            <p:cNvSpPr>
              <a:spLocks noChangeShapeType="1"/>
            </p:cNvSpPr>
            <p:nvPr/>
          </p:nvSpPr>
          <p:spPr bwMode="auto">
            <a:xfrm flipV="1">
              <a:off x="519017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29" name="Line 120"/>
            <p:cNvSpPr>
              <a:spLocks noChangeShapeType="1"/>
            </p:cNvSpPr>
            <p:nvPr/>
          </p:nvSpPr>
          <p:spPr bwMode="auto">
            <a:xfrm flipV="1">
              <a:off x="519684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0" name="Line 121"/>
            <p:cNvSpPr>
              <a:spLocks noChangeShapeType="1"/>
            </p:cNvSpPr>
            <p:nvPr/>
          </p:nvSpPr>
          <p:spPr bwMode="auto">
            <a:xfrm flipV="1">
              <a:off x="520350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1" name="Line 122"/>
            <p:cNvSpPr>
              <a:spLocks noChangeShapeType="1"/>
            </p:cNvSpPr>
            <p:nvPr/>
          </p:nvSpPr>
          <p:spPr bwMode="auto">
            <a:xfrm flipV="1">
              <a:off x="5210175" y="2566670"/>
              <a:ext cx="0" cy="30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2" name="Line 123"/>
            <p:cNvSpPr>
              <a:spLocks noChangeShapeType="1"/>
            </p:cNvSpPr>
            <p:nvPr/>
          </p:nvSpPr>
          <p:spPr bwMode="auto">
            <a:xfrm flipV="1">
              <a:off x="521684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3" name="Line 124"/>
            <p:cNvSpPr>
              <a:spLocks noChangeShapeType="1"/>
            </p:cNvSpPr>
            <p:nvPr/>
          </p:nvSpPr>
          <p:spPr bwMode="auto">
            <a:xfrm flipV="1">
              <a:off x="522446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4" name="Line 125"/>
            <p:cNvSpPr>
              <a:spLocks noChangeShapeType="1"/>
            </p:cNvSpPr>
            <p:nvPr/>
          </p:nvSpPr>
          <p:spPr bwMode="auto">
            <a:xfrm flipV="1">
              <a:off x="523017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5" name="Line 126"/>
            <p:cNvSpPr>
              <a:spLocks noChangeShapeType="1"/>
            </p:cNvSpPr>
            <p:nvPr/>
          </p:nvSpPr>
          <p:spPr bwMode="auto">
            <a:xfrm flipV="1">
              <a:off x="524351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6" name="Line 127"/>
            <p:cNvSpPr>
              <a:spLocks noChangeShapeType="1"/>
            </p:cNvSpPr>
            <p:nvPr/>
          </p:nvSpPr>
          <p:spPr bwMode="auto">
            <a:xfrm flipV="1">
              <a:off x="525113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7" name="Line 128"/>
            <p:cNvSpPr>
              <a:spLocks noChangeShapeType="1"/>
            </p:cNvSpPr>
            <p:nvPr/>
          </p:nvSpPr>
          <p:spPr bwMode="auto">
            <a:xfrm flipV="1">
              <a:off x="5258753" y="2560955"/>
              <a:ext cx="0" cy="361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8" name="Line 129"/>
            <p:cNvSpPr>
              <a:spLocks noChangeShapeType="1"/>
            </p:cNvSpPr>
            <p:nvPr/>
          </p:nvSpPr>
          <p:spPr bwMode="auto">
            <a:xfrm flipV="1">
              <a:off x="526446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39" name="Line 130"/>
            <p:cNvSpPr>
              <a:spLocks noChangeShapeType="1"/>
            </p:cNvSpPr>
            <p:nvPr/>
          </p:nvSpPr>
          <p:spPr bwMode="auto">
            <a:xfrm flipV="1">
              <a:off x="5271135" y="2573337"/>
              <a:ext cx="0" cy="238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0" name="Line 131"/>
            <p:cNvSpPr>
              <a:spLocks noChangeShapeType="1"/>
            </p:cNvSpPr>
            <p:nvPr/>
          </p:nvSpPr>
          <p:spPr bwMode="auto">
            <a:xfrm flipV="1">
              <a:off x="5278755" y="2408555"/>
              <a:ext cx="0" cy="1885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1" name="Line 132"/>
            <p:cNvSpPr>
              <a:spLocks noChangeShapeType="1"/>
            </p:cNvSpPr>
            <p:nvPr/>
          </p:nvSpPr>
          <p:spPr bwMode="auto">
            <a:xfrm flipV="1">
              <a:off x="5285423" y="2549525"/>
              <a:ext cx="0" cy="476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2" name="Line 133"/>
            <p:cNvSpPr>
              <a:spLocks noChangeShapeType="1"/>
            </p:cNvSpPr>
            <p:nvPr/>
          </p:nvSpPr>
          <p:spPr bwMode="auto">
            <a:xfrm flipV="1">
              <a:off x="529304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3" name="Line 134"/>
            <p:cNvSpPr>
              <a:spLocks noChangeShapeType="1"/>
            </p:cNvSpPr>
            <p:nvPr/>
          </p:nvSpPr>
          <p:spPr bwMode="auto">
            <a:xfrm flipV="1">
              <a:off x="529875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4" name="Line 135"/>
            <p:cNvSpPr>
              <a:spLocks noChangeShapeType="1"/>
            </p:cNvSpPr>
            <p:nvPr/>
          </p:nvSpPr>
          <p:spPr bwMode="auto">
            <a:xfrm flipV="1">
              <a:off x="530542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5" name="Line 136"/>
            <p:cNvSpPr>
              <a:spLocks noChangeShapeType="1"/>
            </p:cNvSpPr>
            <p:nvPr/>
          </p:nvSpPr>
          <p:spPr bwMode="auto">
            <a:xfrm flipV="1">
              <a:off x="531304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6" name="Line 137"/>
            <p:cNvSpPr>
              <a:spLocks noChangeShapeType="1"/>
            </p:cNvSpPr>
            <p:nvPr/>
          </p:nvSpPr>
          <p:spPr bwMode="auto">
            <a:xfrm flipV="1">
              <a:off x="531971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7" name="Line 138"/>
            <p:cNvSpPr>
              <a:spLocks noChangeShapeType="1"/>
            </p:cNvSpPr>
            <p:nvPr/>
          </p:nvSpPr>
          <p:spPr bwMode="auto">
            <a:xfrm flipV="1">
              <a:off x="5327333" y="2573337"/>
              <a:ext cx="0" cy="238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8" name="Line 139"/>
            <p:cNvSpPr>
              <a:spLocks noChangeShapeType="1"/>
            </p:cNvSpPr>
            <p:nvPr/>
          </p:nvSpPr>
          <p:spPr bwMode="auto">
            <a:xfrm flipV="1">
              <a:off x="5333048" y="2555240"/>
              <a:ext cx="0" cy="419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49" name="Line 140"/>
            <p:cNvSpPr>
              <a:spLocks noChangeShapeType="1"/>
            </p:cNvSpPr>
            <p:nvPr/>
          </p:nvSpPr>
          <p:spPr bwMode="auto">
            <a:xfrm flipV="1">
              <a:off x="5339715" y="2573337"/>
              <a:ext cx="0" cy="238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0" name="Line 141"/>
            <p:cNvSpPr>
              <a:spLocks noChangeShapeType="1"/>
            </p:cNvSpPr>
            <p:nvPr/>
          </p:nvSpPr>
          <p:spPr bwMode="auto">
            <a:xfrm flipV="1">
              <a:off x="535305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1" name="Line 142"/>
            <p:cNvSpPr>
              <a:spLocks noChangeShapeType="1"/>
            </p:cNvSpPr>
            <p:nvPr/>
          </p:nvSpPr>
          <p:spPr bwMode="auto">
            <a:xfrm flipV="1">
              <a:off x="535971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2" name="Line 143"/>
            <p:cNvSpPr>
              <a:spLocks noChangeShapeType="1"/>
            </p:cNvSpPr>
            <p:nvPr/>
          </p:nvSpPr>
          <p:spPr bwMode="auto">
            <a:xfrm flipV="1">
              <a:off x="536638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3" name="Line 144"/>
            <p:cNvSpPr>
              <a:spLocks noChangeShapeType="1"/>
            </p:cNvSpPr>
            <p:nvPr/>
          </p:nvSpPr>
          <p:spPr bwMode="auto">
            <a:xfrm flipV="1">
              <a:off x="537400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4" name="Line 145"/>
            <p:cNvSpPr>
              <a:spLocks noChangeShapeType="1"/>
            </p:cNvSpPr>
            <p:nvPr/>
          </p:nvSpPr>
          <p:spPr bwMode="auto">
            <a:xfrm flipV="1">
              <a:off x="538162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5" name="Line 146"/>
            <p:cNvSpPr>
              <a:spLocks noChangeShapeType="1"/>
            </p:cNvSpPr>
            <p:nvPr/>
          </p:nvSpPr>
          <p:spPr bwMode="auto">
            <a:xfrm flipV="1">
              <a:off x="538829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6" name="Line 147"/>
            <p:cNvSpPr>
              <a:spLocks noChangeShapeType="1"/>
            </p:cNvSpPr>
            <p:nvPr/>
          </p:nvSpPr>
          <p:spPr bwMode="auto">
            <a:xfrm flipV="1">
              <a:off x="5395913" y="2549525"/>
              <a:ext cx="0" cy="47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7" name="Line 148"/>
            <p:cNvSpPr>
              <a:spLocks noChangeShapeType="1"/>
            </p:cNvSpPr>
            <p:nvPr/>
          </p:nvSpPr>
          <p:spPr bwMode="auto">
            <a:xfrm flipV="1">
              <a:off x="5401628" y="2284730"/>
              <a:ext cx="0" cy="3124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8" name="Line 149"/>
            <p:cNvSpPr>
              <a:spLocks noChangeShapeType="1"/>
            </p:cNvSpPr>
            <p:nvPr/>
          </p:nvSpPr>
          <p:spPr bwMode="auto">
            <a:xfrm flipV="1">
              <a:off x="5408295" y="2538095"/>
              <a:ext cx="0" cy="5905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59" name="Line 150"/>
            <p:cNvSpPr>
              <a:spLocks noChangeShapeType="1"/>
            </p:cNvSpPr>
            <p:nvPr/>
          </p:nvSpPr>
          <p:spPr bwMode="auto">
            <a:xfrm flipV="1">
              <a:off x="541496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0" name="Line 151"/>
            <p:cNvSpPr>
              <a:spLocks noChangeShapeType="1"/>
            </p:cNvSpPr>
            <p:nvPr/>
          </p:nvSpPr>
          <p:spPr bwMode="auto">
            <a:xfrm flipV="1">
              <a:off x="542163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1" name="Line 152"/>
            <p:cNvSpPr>
              <a:spLocks noChangeShapeType="1"/>
            </p:cNvSpPr>
            <p:nvPr/>
          </p:nvSpPr>
          <p:spPr bwMode="auto">
            <a:xfrm flipV="1">
              <a:off x="542829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2" name="Line 153"/>
            <p:cNvSpPr>
              <a:spLocks noChangeShapeType="1"/>
            </p:cNvSpPr>
            <p:nvPr/>
          </p:nvSpPr>
          <p:spPr bwMode="auto">
            <a:xfrm flipV="1">
              <a:off x="543496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3" name="Line 154"/>
            <p:cNvSpPr>
              <a:spLocks noChangeShapeType="1"/>
            </p:cNvSpPr>
            <p:nvPr/>
          </p:nvSpPr>
          <p:spPr bwMode="auto">
            <a:xfrm flipV="1">
              <a:off x="544163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4" name="Line 155"/>
            <p:cNvSpPr>
              <a:spLocks noChangeShapeType="1"/>
            </p:cNvSpPr>
            <p:nvPr/>
          </p:nvSpPr>
          <p:spPr bwMode="auto">
            <a:xfrm flipV="1">
              <a:off x="545592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5" name="Line 156"/>
            <p:cNvSpPr>
              <a:spLocks noChangeShapeType="1"/>
            </p:cNvSpPr>
            <p:nvPr/>
          </p:nvSpPr>
          <p:spPr bwMode="auto">
            <a:xfrm flipV="1">
              <a:off x="546449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6" name="Line 157"/>
            <p:cNvSpPr>
              <a:spLocks noChangeShapeType="1"/>
            </p:cNvSpPr>
            <p:nvPr/>
          </p:nvSpPr>
          <p:spPr bwMode="auto">
            <a:xfrm flipV="1">
              <a:off x="547020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7" name="Line 158"/>
            <p:cNvSpPr>
              <a:spLocks noChangeShapeType="1"/>
            </p:cNvSpPr>
            <p:nvPr/>
          </p:nvSpPr>
          <p:spPr bwMode="auto">
            <a:xfrm flipV="1">
              <a:off x="547687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8" name="Line 159"/>
            <p:cNvSpPr>
              <a:spLocks noChangeShapeType="1"/>
            </p:cNvSpPr>
            <p:nvPr/>
          </p:nvSpPr>
          <p:spPr bwMode="auto">
            <a:xfrm flipV="1">
              <a:off x="548354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69" name="Line 160"/>
            <p:cNvSpPr>
              <a:spLocks noChangeShapeType="1"/>
            </p:cNvSpPr>
            <p:nvPr/>
          </p:nvSpPr>
          <p:spPr bwMode="auto">
            <a:xfrm flipV="1">
              <a:off x="549687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0" name="Line 161"/>
            <p:cNvSpPr>
              <a:spLocks noChangeShapeType="1"/>
            </p:cNvSpPr>
            <p:nvPr/>
          </p:nvSpPr>
          <p:spPr bwMode="auto">
            <a:xfrm flipV="1">
              <a:off x="550354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1" name="Line 162"/>
            <p:cNvSpPr>
              <a:spLocks noChangeShapeType="1"/>
            </p:cNvSpPr>
            <p:nvPr/>
          </p:nvSpPr>
          <p:spPr bwMode="auto">
            <a:xfrm flipV="1">
              <a:off x="551021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2" name="Line 163"/>
            <p:cNvSpPr>
              <a:spLocks noChangeShapeType="1"/>
            </p:cNvSpPr>
            <p:nvPr/>
          </p:nvSpPr>
          <p:spPr bwMode="auto">
            <a:xfrm flipV="1">
              <a:off x="551783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3" name="Line 164"/>
            <p:cNvSpPr>
              <a:spLocks noChangeShapeType="1"/>
            </p:cNvSpPr>
            <p:nvPr/>
          </p:nvSpPr>
          <p:spPr bwMode="auto">
            <a:xfrm flipV="1">
              <a:off x="55245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4" name="Line 165"/>
            <p:cNvSpPr>
              <a:spLocks noChangeShapeType="1"/>
            </p:cNvSpPr>
            <p:nvPr/>
          </p:nvSpPr>
          <p:spPr bwMode="auto">
            <a:xfrm flipV="1">
              <a:off x="553116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5" name="Line 166"/>
            <p:cNvSpPr>
              <a:spLocks noChangeShapeType="1"/>
            </p:cNvSpPr>
            <p:nvPr/>
          </p:nvSpPr>
          <p:spPr bwMode="auto">
            <a:xfrm flipV="1">
              <a:off x="5544503" y="2573337"/>
              <a:ext cx="0" cy="238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6" name="Line 167"/>
            <p:cNvSpPr>
              <a:spLocks noChangeShapeType="1"/>
            </p:cNvSpPr>
            <p:nvPr/>
          </p:nvSpPr>
          <p:spPr bwMode="auto">
            <a:xfrm flipV="1">
              <a:off x="55511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7" name="Line 168"/>
            <p:cNvSpPr>
              <a:spLocks noChangeShapeType="1"/>
            </p:cNvSpPr>
            <p:nvPr/>
          </p:nvSpPr>
          <p:spPr bwMode="auto">
            <a:xfrm flipV="1">
              <a:off x="555879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8" name="Line 169"/>
            <p:cNvSpPr>
              <a:spLocks noChangeShapeType="1"/>
            </p:cNvSpPr>
            <p:nvPr/>
          </p:nvSpPr>
          <p:spPr bwMode="auto">
            <a:xfrm flipV="1">
              <a:off x="557212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79" name="Line 170"/>
            <p:cNvSpPr>
              <a:spLocks noChangeShapeType="1"/>
            </p:cNvSpPr>
            <p:nvPr/>
          </p:nvSpPr>
          <p:spPr bwMode="auto">
            <a:xfrm flipV="1">
              <a:off x="5586413" y="2579052"/>
              <a:ext cx="0" cy="180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0" name="Line 171"/>
            <p:cNvSpPr>
              <a:spLocks noChangeShapeType="1"/>
            </p:cNvSpPr>
            <p:nvPr/>
          </p:nvSpPr>
          <p:spPr bwMode="auto">
            <a:xfrm flipV="1">
              <a:off x="559308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1" name="Line 172"/>
            <p:cNvSpPr>
              <a:spLocks noChangeShapeType="1"/>
            </p:cNvSpPr>
            <p:nvPr/>
          </p:nvSpPr>
          <p:spPr bwMode="auto">
            <a:xfrm flipV="1">
              <a:off x="559974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2" name="Line 173"/>
            <p:cNvSpPr>
              <a:spLocks noChangeShapeType="1"/>
            </p:cNvSpPr>
            <p:nvPr/>
          </p:nvSpPr>
          <p:spPr bwMode="auto">
            <a:xfrm flipV="1">
              <a:off x="560641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3" name="Line 174"/>
            <p:cNvSpPr>
              <a:spLocks noChangeShapeType="1"/>
            </p:cNvSpPr>
            <p:nvPr/>
          </p:nvSpPr>
          <p:spPr bwMode="auto">
            <a:xfrm flipV="1">
              <a:off x="561308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4" name="Line 175"/>
            <p:cNvSpPr>
              <a:spLocks noChangeShapeType="1"/>
            </p:cNvSpPr>
            <p:nvPr/>
          </p:nvSpPr>
          <p:spPr bwMode="auto">
            <a:xfrm flipV="1">
              <a:off x="561975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5" name="Line 176"/>
            <p:cNvSpPr>
              <a:spLocks noChangeShapeType="1"/>
            </p:cNvSpPr>
            <p:nvPr/>
          </p:nvSpPr>
          <p:spPr bwMode="auto">
            <a:xfrm flipV="1">
              <a:off x="562737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6" name="Line 177"/>
            <p:cNvSpPr>
              <a:spLocks noChangeShapeType="1"/>
            </p:cNvSpPr>
            <p:nvPr/>
          </p:nvSpPr>
          <p:spPr bwMode="auto">
            <a:xfrm flipV="1">
              <a:off x="563308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7" name="Line 178"/>
            <p:cNvSpPr>
              <a:spLocks noChangeShapeType="1"/>
            </p:cNvSpPr>
            <p:nvPr/>
          </p:nvSpPr>
          <p:spPr bwMode="auto">
            <a:xfrm flipV="1">
              <a:off x="563975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8" name="Line 179"/>
            <p:cNvSpPr>
              <a:spLocks noChangeShapeType="1"/>
            </p:cNvSpPr>
            <p:nvPr/>
          </p:nvSpPr>
          <p:spPr bwMode="auto">
            <a:xfrm flipV="1">
              <a:off x="565499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89" name="Line 180"/>
            <p:cNvSpPr>
              <a:spLocks noChangeShapeType="1"/>
            </p:cNvSpPr>
            <p:nvPr/>
          </p:nvSpPr>
          <p:spPr bwMode="auto">
            <a:xfrm flipV="1">
              <a:off x="566832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0" name="Line 181"/>
            <p:cNvSpPr>
              <a:spLocks noChangeShapeType="1"/>
            </p:cNvSpPr>
            <p:nvPr/>
          </p:nvSpPr>
          <p:spPr bwMode="auto">
            <a:xfrm flipV="1">
              <a:off x="567499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1" name="Line 182"/>
            <p:cNvSpPr>
              <a:spLocks noChangeShapeType="1"/>
            </p:cNvSpPr>
            <p:nvPr/>
          </p:nvSpPr>
          <p:spPr bwMode="auto">
            <a:xfrm flipV="1">
              <a:off x="568166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2" name="Line 183"/>
            <p:cNvSpPr>
              <a:spLocks noChangeShapeType="1"/>
            </p:cNvSpPr>
            <p:nvPr/>
          </p:nvSpPr>
          <p:spPr bwMode="auto">
            <a:xfrm flipV="1">
              <a:off x="5688330" y="2579052"/>
              <a:ext cx="0" cy="180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3" name="Line 184"/>
            <p:cNvSpPr>
              <a:spLocks noChangeShapeType="1"/>
            </p:cNvSpPr>
            <p:nvPr/>
          </p:nvSpPr>
          <p:spPr bwMode="auto">
            <a:xfrm flipV="1">
              <a:off x="569595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4" name="Line 185"/>
            <p:cNvSpPr>
              <a:spLocks noChangeShapeType="1"/>
            </p:cNvSpPr>
            <p:nvPr/>
          </p:nvSpPr>
          <p:spPr bwMode="auto">
            <a:xfrm flipV="1">
              <a:off x="570166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5" name="Line 186"/>
            <p:cNvSpPr>
              <a:spLocks noChangeShapeType="1"/>
            </p:cNvSpPr>
            <p:nvPr/>
          </p:nvSpPr>
          <p:spPr bwMode="auto">
            <a:xfrm flipV="1">
              <a:off x="570833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6" name="Line 187"/>
            <p:cNvSpPr>
              <a:spLocks noChangeShapeType="1"/>
            </p:cNvSpPr>
            <p:nvPr/>
          </p:nvSpPr>
          <p:spPr bwMode="auto">
            <a:xfrm flipV="1">
              <a:off x="57150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7" name="Line 188"/>
            <p:cNvSpPr>
              <a:spLocks noChangeShapeType="1"/>
            </p:cNvSpPr>
            <p:nvPr/>
          </p:nvSpPr>
          <p:spPr bwMode="auto">
            <a:xfrm flipV="1">
              <a:off x="572166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8" name="Line 189"/>
            <p:cNvSpPr>
              <a:spLocks noChangeShapeType="1"/>
            </p:cNvSpPr>
            <p:nvPr/>
          </p:nvSpPr>
          <p:spPr bwMode="auto">
            <a:xfrm flipV="1">
              <a:off x="573024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199" name="Line 190"/>
            <p:cNvSpPr>
              <a:spLocks noChangeShapeType="1"/>
            </p:cNvSpPr>
            <p:nvPr/>
          </p:nvSpPr>
          <p:spPr bwMode="auto">
            <a:xfrm flipV="1">
              <a:off x="573595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0" name="Line 191"/>
            <p:cNvSpPr>
              <a:spLocks noChangeShapeType="1"/>
            </p:cNvSpPr>
            <p:nvPr/>
          </p:nvSpPr>
          <p:spPr bwMode="auto">
            <a:xfrm flipV="1">
              <a:off x="575024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1" name="Line 192"/>
            <p:cNvSpPr>
              <a:spLocks noChangeShapeType="1"/>
            </p:cNvSpPr>
            <p:nvPr/>
          </p:nvSpPr>
          <p:spPr bwMode="auto">
            <a:xfrm flipV="1">
              <a:off x="575691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2" name="Line 193"/>
            <p:cNvSpPr>
              <a:spLocks noChangeShapeType="1"/>
            </p:cNvSpPr>
            <p:nvPr/>
          </p:nvSpPr>
          <p:spPr bwMode="auto">
            <a:xfrm flipV="1">
              <a:off x="5764530" y="2546667"/>
              <a:ext cx="0" cy="504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3" name="Line 194"/>
            <p:cNvSpPr>
              <a:spLocks noChangeShapeType="1"/>
            </p:cNvSpPr>
            <p:nvPr/>
          </p:nvSpPr>
          <p:spPr bwMode="auto">
            <a:xfrm flipV="1">
              <a:off x="5770245" y="2573337"/>
              <a:ext cx="0" cy="238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4" name="Line 195"/>
            <p:cNvSpPr>
              <a:spLocks noChangeShapeType="1"/>
            </p:cNvSpPr>
            <p:nvPr/>
          </p:nvSpPr>
          <p:spPr bwMode="auto">
            <a:xfrm flipV="1">
              <a:off x="578358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5" name="Line 196"/>
            <p:cNvSpPr>
              <a:spLocks noChangeShapeType="1"/>
            </p:cNvSpPr>
            <p:nvPr/>
          </p:nvSpPr>
          <p:spPr bwMode="auto">
            <a:xfrm flipV="1">
              <a:off x="57912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6" name="Line 197"/>
            <p:cNvSpPr>
              <a:spLocks noChangeShapeType="1"/>
            </p:cNvSpPr>
            <p:nvPr/>
          </p:nvSpPr>
          <p:spPr bwMode="auto">
            <a:xfrm flipV="1">
              <a:off x="579882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7" name="Line 198"/>
            <p:cNvSpPr>
              <a:spLocks noChangeShapeType="1"/>
            </p:cNvSpPr>
            <p:nvPr/>
          </p:nvSpPr>
          <p:spPr bwMode="auto">
            <a:xfrm flipV="1">
              <a:off x="580453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8" name="Line 199"/>
            <p:cNvSpPr>
              <a:spLocks noChangeShapeType="1"/>
            </p:cNvSpPr>
            <p:nvPr/>
          </p:nvSpPr>
          <p:spPr bwMode="auto">
            <a:xfrm flipV="1">
              <a:off x="581120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09" name="Line 200"/>
            <p:cNvSpPr>
              <a:spLocks noChangeShapeType="1"/>
            </p:cNvSpPr>
            <p:nvPr/>
          </p:nvSpPr>
          <p:spPr bwMode="auto">
            <a:xfrm flipV="1">
              <a:off x="58178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0" name="Line 201"/>
            <p:cNvSpPr>
              <a:spLocks noChangeShapeType="1"/>
            </p:cNvSpPr>
            <p:nvPr/>
          </p:nvSpPr>
          <p:spPr bwMode="auto">
            <a:xfrm flipV="1">
              <a:off x="582453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1" name="Line 202"/>
            <p:cNvSpPr>
              <a:spLocks noChangeShapeType="1"/>
            </p:cNvSpPr>
            <p:nvPr/>
          </p:nvSpPr>
          <p:spPr bwMode="auto">
            <a:xfrm flipV="1">
              <a:off x="5831205" y="2479040"/>
              <a:ext cx="0" cy="1181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2" name="Line 203"/>
            <p:cNvSpPr>
              <a:spLocks noChangeShapeType="1"/>
            </p:cNvSpPr>
            <p:nvPr/>
          </p:nvSpPr>
          <p:spPr bwMode="auto">
            <a:xfrm flipV="1">
              <a:off x="5838825" y="2531427"/>
              <a:ext cx="0" cy="657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3" name="Line 204"/>
            <p:cNvSpPr>
              <a:spLocks noChangeShapeType="1"/>
            </p:cNvSpPr>
            <p:nvPr/>
          </p:nvSpPr>
          <p:spPr bwMode="auto">
            <a:xfrm flipV="1">
              <a:off x="584549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4" name="Line 205"/>
            <p:cNvSpPr>
              <a:spLocks noChangeShapeType="1"/>
            </p:cNvSpPr>
            <p:nvPr/>
          </p:nvSpPr>
          <p:spPr bwMode="auto">
            <a:xfrm flipV="1">
              <a:off x="585216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5" name="Line 206"/>
            <p:cNvSpPr>
              <a:spLocks noChangeShapeType="1"/>
            </p:cNvSpPr>
            <p:nvPr/>
          </p:nvSpPr>
          <p:spPr bwMode="auto">
            <a:xfrm flipV="1">
              <a:off x="5867400" y="2343785"/>
              <a:ext cx="0" cy="2533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6" name="Line 207"/>
            <p:cNvSpPr>
              <a:spLocks noChangeShapeType="1"/>
            </p:cNvSpPr>
            <p:nvPr/>
          </p:nvSpPr>
          <p:spPr bwMode="auto">
            <a:xfrm flipV="1">
              <a:off x="5873115" y="2549525"/>
              <a:ext cx="0" cy="47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7" name="Line 208"/>
            <p:cNvSpPr>
              <a:spLocks noChangeShapeType="1"/>
            </p:cNvSpPr>
            <p:nvPr/>
          </p:nvSpPr>
          <p:spPr bwMode="auto">
            <a:xfrm flipV="1">
              <a:off x="5886450" y="2519997"/>
              <a:ext cx="0" cy="771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8" name="Line 209"/>
            <p:cNvSpPr>
              <a:spLocks noChangeShapeType="1"/>
            </p:cNvSpPr>
            <p:nvPr/>
          </p:nvSpPr>
          <p:spPr bwMode="auto">
            <a:xfrm flipV="1">
              <a:off x="5893118" y="2531427"/>
              <a:ext cx="0" cy="6572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19" name="Line 210"/>
            <p:cNvSpPr>
              <a:spLocks noChangeShapeType="1"/>
            </p:cNvSpPr>
            <p:nvPr/>
          </p:nvSpPr>
          <p:spPr bwMode="auto">
            <a:xfrm flipV="1">
              <a:off x="589978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0" name="Line 211"/>
            <p:cNvSpPr>
              <a:spLocks noChangeShapeType="1"/>
            </p:cNvSpPr>
            <p:nvPr/>
          </p:nvSpPr>
          <p:spPr bwMode="auto">
            <a:xfrm flipV="1">
              <a:off x="590645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1" name="Line 212"/>
            <p:cNvSpPr>
              <a:spLocks noChangeShapeType="1"/>
            </p:cNvSpPr>
            <p:nvPr/>
          </p:nvSpPr>
          <p:spPr bwMode="auto">
            <a:xfrm flipV="1">
              <a:off x="591312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2" name="Line 213"/>
            <p:cNvSpPr>
              <a:spLocks noChangeShapeType="1"/>
            </p:cNvSpPr>
            <p:nvPr/>
          </p:nvSpPr>
          <p:spPr bwMode="auto">
            <a:xfrm flipV="1">
              <a:off x="591978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3" name="Line 214"/>
            <p:cNvSpPr>
              <a:spLocks noChangeShapeType="1"/>
            </p:cNvSpPr>
            <p:nvPr/>
          </p:nvSpPr>
          <p:spPr bwMode="auto">
            <a:xfrm flipV="1">
              <a:off x="592740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4" name="Line 215"/>
            <p:cNvSpPr>
              <a:spLocks noChangeShapeType="1"/>
            </p:cNvSpPr>
            <p:nvPr/>
          </p:nvSpPr>
          <p:spPr bwMode="auto">
            <a:xfrm flipV="1">
              <a:off x="594169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5" name="Line 216"/>
            <p:cNvSpPr>
              <a:spLocks noChangeShapeType="1"/>
            </p:cNvSpPr>
            <p:nvPr/>
          </p:nvSpPr>
          <p:spPr bwMode="auto">
            <a:xfrm flipV="1">
              <a:off x="594836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6" name="Line 217"/>
            <p:cNvSpPr>
              <a:spLocks noChangeShapeType="1"/>
            </p:cNvSpPr>
            <p:nvPr/>
          </p:nvSpPr>
          <p:spPr bwMode="auto">
            <a:xfrm flipV="1">
              <a:off x="595503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7" name="Line 218"/>
            <p:cNvSpPr>
              <a:spLocks noChangeShapeType="1"/>
            </p:cNvSpPr>
            <p:nvPr/>
          </p:nvSpPr>
          <p:spPr bwMode="auto">
            <a:xfrm flipV="1">
              <a:off x="5961698" y="2432367"/>
              <a:ext cx="0" cy="1647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8" name="Line 219"/>
            <p:cNvSpPr>
              <a:spLocks noChangeShapeType="1"/>
            </p:cNvSpPr>
            <p:nvPr/>
          </p:nvSpPr>
          <p:spPr bwMode="auto">
            <a:xfrm flipV="1">
              <a:off x="5968365" y="2555240"/>
              <a:ext cx="0" cy="419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29" name="Line 220"/>
            <p:cNvSpPr>
              <a:spLocks noChangeShapeType="1"/>
            </p:cNvSpPr>
            <p:nvPr/>
          </p:nvSpPr>
          <p:spPr bwMode="auto">
            <a:xfrm flipV="1">
              <a:off x="597503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0" name="Line 221"/>
            <p:cNvSpPr>
              <a:spLocks noChangeShapeType="1"/>
            </p:cNvSpPr>
            <p:nvPr/>
          </p:nvSpPr>
          <p:spPr bwMode="auto">
            <a:xfrm flipV="1">
              <a:off x="59817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1" name="Line 222"/>
            <p:cNvSpPr>
              <a:spLocks noChangeShapeType="1"/>
            </p:cNvSpPr>
            <p:nvPr/>
          </p:nvSpPr>
          <p:spPr bwMode="auto">
            <a:xfrm flipV="1">
              <a:off x="5988368" y="2579052"/>
              <a:ext cx="0" cy="180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2" name="Line 223"/>
            <p:cNvSpPr>
              <a:spLocks noChangeShapeType="1"/>
            </p:cNvSpPr>
            <p:nvPr/>
          </p:nvSpPr>
          <p:spPr bwMode="auto">
            <a:xfrm flipV="1">
              <a:off x="599598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3" name="Line 224"/>
            <p:cNvSpPr>
              <a:spLocks noChangeShapeType="1"/>
            </p:cNvSpPr>
            <p:nvPr/>
          </p:nvSpPr>
          <p:spPr bwMode="auto">
            <a:xfrm flipV="1">
              <a:off x="600265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4" name="Line 225"/>
            <p:cNvSpPr>
              <a:spLocks noChangeShapeType="1"/>
            </p:cNvSpPr>
            <p:nvPr/>
          </p:nvSpPr>
          <p:spPr bwMode="auto">
            <a:xfrm flipV="1">
              <a:off x="600932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5" name="Line 226"/>
            <p:cNvSpPr>
              <a:spLocks noChangeShapeType="1"/>
            </p:cNvSpPr>
            <p:nvPr/>
          </p:nvSpPr>
          <p:spPr bwMode="auto">
            <a:xfrm flipV="1">
              <a:off x="601599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6" name="Line 227"/>
            <p:cNvSpPr>
              <a:spLocks noChangeShapeType="1"/>
            </p:cNvSpPr>
            <p:nvPr/>
          </p:nvSpPr>
          <p:spPr bwMode="auto">
            <a:xfrm flipV="1">
              <a:off x="602265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7" name="Line 228"/>
            <p:cNvSpPr>
              <a:spLocks noChangeShapeType="1"/>
            </p:cNvSpPr>
            <p:nvPr/>
          </p:nvSpPr>
          <p:spPr bwMode="auto">
            <a:xfrm flipV="1">
              <a:off x="603027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8" name="Line 229"/>
            <p:cNvSpPr>
              <a:spLocks noChangeShapeType="1"/>
            </p:cNvSpPr>
            <p:nvPr/>
          </p:nvSpPr>
          <p:spPr bwMode="auto">
            <a:xfrm flipV="1">
              <a:off x="603694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39" name="Line 230"/>
            <p:cNvSpPr>
              <a:spLocks noChangeShapeType="1"/>
            </p:cNvSpPr>
            <p:nvPr/>
          </p:nvSpPr>
          <p:spPr bwMode="auto">
            <a:xfrm flipV="1">
              <a:off x="604361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0" name="Line 231"/>
            <p:cNvSpPr>
              <a:spLocks noChangeShapeType="1"/>
            </p:cNvSpPr>
            <p:nvPr/>
          </p:nvSpPr>
          <p:spPr bwMode="auto">
            <a:xfrm flipV="1">
              <a:off x="605028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1" name="Line 232"/>
            <p:cNvSpPr>
              <a:spLocks noChangeShapeType="1"/>
            </p:cNvSpPr>
            <p:nvPr/>
          </p:nvSpPr>
          <p:spPr bwMode="auto">
            <a:xfrm flipV="1">
              <a:off x="605694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2" name="Line 233"/>
            <p:cNvSpPr>
              <a:spLocks noChangeShapeType="1"/>
            </p:cNvSpPr>
            <p:nvPr/>
          </p:nvSpPr>
          <p:spPr bwMode="auto">
            <a:xfrm flipV="1">
              <a:off x="606456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3" name="Line 234"/>
            <p:cNvSpPr>
              <a:spLocks noChangeShapeType="1"/>
            </p:cNvSpPr>
            <p:nvPr/>
          </p:nvSpPr>
          <p:spPr bwMode="auto">
            <a:xfrm flipV="1">
              <a:off x="607123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4" name="Line 235"/>
            <p:cNvSpPr>
              <a:spLocks noChangeShapeType="1"/>
            </p:cNvSpPr>
            <p:nvPr/>
          </p:nvSpPr>
          <p:spPr bwMode="auto">
            <a:xfrm flipV="1">
              <a:off x="6077903" y="2579052"/>
              <a:ext cx="0" cy="180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5" name="Line 236"/>
            <p:cNvSpPr>
              <a:spLocks noChangeShapeType="1"/>
            </p:cNvSpPr>
            <p:nvPr/>
          </p:nvSpPr>
          <p:spPr bwMode="auto">
            <a:xfrm flipV="1">
              <a:off x="608457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6" name="Line 237"/>
            <p:cNvSpPr>
              <a:spLocks noChangeShapeType="1"/>
            </p:cNvSpPr>
            <p:nvPr/>
          </p:nvSpPr>
          <p:spPr bwMode="auto">
            <a:xfrm flipV="1">
              <a:off x="6098858" y="2579052"/>
              <a:ext cx="0" cy="180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7" name="Line 238"/>
            <p:cNvSpPr>
              <a:spLocks noChangeShapeType="1"/>
            </p:cNvSpPr>
            <p:nvPr/>
          </p:nvSpPr>
          <p:spPr bwMode="auto">
            <a:xfrm flipV="1">
              <a:off x="6104573" y="2549525"/>
              <a:ext cx="0" cy="47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8" name="Line 239"/>
            <p:cNvSpPr>
              <a:spLocks noChangeShapeType="1"/>
            </p:cNvSpPr>
            <p:nvPr/>
          </p:nvSpPr>
          <p:spPr bwMode="auto">
            <a:xfrm flipV="1">
              <a:off x="611124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49" name="Line 240"/>
            <p:cNvSpPr>
              <a:spLocks noChangeShapeType="1"/>
            </p:cNvSpPr>
            <p:nvPr/>
          </p:nvSpPr>
          <p:spPr bwMode="auto">
            <a:xfrm flipV="1">
              <a:off x="611790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0" name="Line 241"/>
            <p:cNvSpPr>
              <a:spLocks noChangeShapeType="1"/>
            </p:cNvSpPr>
            <p:nvPr/>
          </p:nvSpPr>
          <p:spPr bwMode="auto">
            <a:xfrm flipV="1">
              <a:off x="612552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1" name="Line 242"/>
            <p:cNvSpPr>
              <a:spLocks noChangeShapeType="1"/>
            </p:cNvSpPr>
            <p:nvPr/>
          </p:nvSpPr>
          <p:spPr bwMode="auto">
            <a:xfrm flipV="1">
              <a:off x="613314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2" name="Line 243"/>
            <p:cNvSpPr>
              <a:spLocks noChangeShapeType="1"/>
            </p:cNvSpPr>
            <p:nvPr/>
          </p:nvSpPr>
          <p:spPr bwMode="auto">
            <a:xfrm flipV="1">
              <a:off x="6139815" y="2484755"/>
              <a:ext cx="0" cy="1123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3" name="Line 244"/>
            <p:cNvSpPr>
              <a:spLocks noChangeShapeType="1"/>
            </p:cNvSpPr>
            <p:nvPr/>
          </p:nvSpPr>
          <p:spPr bwMode="auto">
            <a:xfrm flipV="1">
              <a:off x="6146483" y="2566670"/>
              <a:ext cx="0" cy="30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4" name="Line 245"/>
            <p:cNvSpPr>
              <a:spLocks noChangeShapeType="1"/>
            </p:cNvSpPr>
            <p:nvPr/>
          </p:nvSpPr>
          <p:spPr bwMode="auto">
            <a:xfrm flipV="1">
              <a:off x="6153150" y="2490470"/>
              <a:ext cx="0" cy="1066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5" name="Line 246"/>
            <p:cNvSpPr>
              <a:spLocks noChangeShapeType="1"/>
            </p:cNvSpPr>
            <p:nvPr/>
          </p:nvSpPr>
          <p:spPr bwMode="auto">
            <a:xfrm flipV="1">
              <a:off x="615981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6" name="Line 247"/>
            <p:cNvSpPr>
              <a:spLocks noChangeShapeType="1"/>
            </p:cNvSpPr>
            <p:nvPr/>
          </p:nvSpPr>
          <p:spPr bwMode="auto">
            <a:xfrm flipV="1">
              <a:off x="616743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7" name="Line 248"/>
            <p:cNvSpPr>
              <a:spLocks noChangeShapeType="1"/>
            </p:cNvSpPr>
            <p:nvPr/>
          </p:nvSpPr>
          <p:spPr bwMode="auto">
            <a:xfrm flipV="1">
              <a:off x="617315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8" name="Line 249"/>
            <p:cNvSpPr>
              <a:spLocks noChangeShapeType="1"/>
            </p:cNvSpPr>
            <p:nvPr/>
          </p:nvSpPr>
          <p:spPr bwMode="auto">
            <a:xfrm flipV="1">
              <a:off x="6179820" y="1700847"/>
              <a:ext cx="0" cy="896303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59" name="Line 250"/>
            <p:cNvSpPr>
              <a:spLocks noChangeShapeType="1"/>
            </p:cNvSpPr>
            <p:nvPr/>
          </p:nvSpPr>
          <p:spPr bwMode="auto">
            <a:xfrm flipV="1">
              <a:off x="6186488" y="2573337"/>
              <a:ext cx="0" cy="238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0" name="Line 251"/>
            <p:cNvSpPr>
              <a:spLocks noChangeShapeType="1"/>
            </p:cNvSpPr>
            <p:nvPr/>
          </p:nvSpPr>
          <p:spPr bwMode="auto">
            <a:xfrm flipV="1">
              <a:off x="619315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1" name="Line 252"/>
            <p:cNvSpPr>
              <a:spLocks noChangeShapeType="1"/>
            </p:cNvSpPr>
            <p:nvPr/>
          </p:nvSpPr>
          <p:spPr bwMode="auto">
            <a:xfrm flipV="1">
              <a:off x="619982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2" name="Line 253"/>
            <p:cNvSpPr>
              <a:spLocks noChangeShapeType="1"/>
            </p:cNvSpPr>
            <p:nvPr/>
          </p:nvSpPr>
          <p:spPr bwMode="auto">
            <a:xfrm flipV="1">
              <a:off x="620744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3" name="Line 254"/>
            <p:cNvSpPr>
              <a:spLocks noChangeShapeType="1"/>
            </p:cNvSpPr>
            <p:nvPr/>
          </p:nvSpPr>
          <p:spPr bwMode="auto">
            <a:xfrm flipV="1">
              <a:off x="624173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4" name="Line 255"/>
            <p:cNvSpPr>
              <a:spLocks noChangeShapeType="1"/>
            </p:cNvSpPr>
            <p:nvPr/>
          </p:nvSpPr>
          <p:spPr bwMode="auto">
            <a:xfrm flipV="1">
              <a:off x="62484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5" name="Line 256"/>
            <p:cNvSpPr>
              <a:spLocks noChangeShapeType="1"/>
            </p:cNvSpPr>
            <p:nvPr/>
          </p:nvSpPr>
          <p:spPr bwMode="auto">
            <a:xfrm flipV="1">
              <a:off x="625506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6" name="Line 257"/>
            <p:cNvSpPr>
              <a:spLocks noChangeShapeType="1"/>
            </p:cNvSpPr>
            <p:nvPr/>
          </p:nvSpPr>
          <p:spPr bwMode="auto">
            <a:xfrm flipV="1">
              <a:off x="626173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7" name="Line 258"/>
            <p:cNvSpPr>
              <a:spLocks noChangeShapeType="1"/>
            </p:cNvSpPr>
            <p:nvPr/>
          </p:nvSpPr>
          <p:spPr bwMode="auto">
            <a:xfrm flipV="1">
              <a:off x="627602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8" name="Line 259"/>
            <p:cNvSpPr>
              <a:spLocks noChangeShapeType="1"/>
            </p:cNvSpPr>
            <p:nvPr/>
          </p:nvSpPr>
          <p:spPr bwMode="auto">
            <a:xfrm flipV="1">
              <a:off x="628935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69" name="Line 260"/>
            <p:cNvSpPr>
              <a:spLocks noChangeShapeType="1"/>
            </p:cNvSpPr>
            <p:nvPr/>
          </p:nvSpPr>
          <p:spPr bwMode="auto">
            <a:xfrm flipV="1">
              <a:off x="630269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0" name="Line 261"/>
            <p:cNvSpPr>
              <a:spLocks noChangeShapeType="1"/>
            </p:cNvSpPr>
            <p:nvPr/>
          </p:nvSpPr>
          <p:spPr bwMode="auto">
            <a:xfrm flipV="1">
              <a:off x="631031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1" name="Line 262"/>
            <p:cNvSpPr>
              <a:spLocks noChangeShapeType="1"/>
            </p:cNvSpPr>
            <p:nvPr/>
          </p:nvSpPr>
          <p:spPr bwMode="auto">
            <a:xfrm flipV="1">
              <a:off x="6316980" y="2560955"/>
              <a:ext cx="0" cy="361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2" name="Line 263"/>
            <p:cNvSpPr>
              <a:spLocks noChangeShapeType="1"/>
            </p:cNvSpPr>
            <p:nvPr/>
          </p:nvSpPr>
          <p:spPr bwMode="auto">
            <a:xfrm flipV="1">
              <a:off x="632364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3" name="Line 264"/>
            <p:cNvSpPr>
              <a:spLocks noChangeShapeType="1"/>
            </p:cNvSpPr>
            <p:nvPr/>
          </p:nvSpPr>
          <p:spPr bwMode="auto">
            <a:xfrm flipV="1">
              <a:off x="633031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4" name="Line 265"/>
            <p:cNvSpPr>
              <a:spLocks noChangeShapeType="1"/>
            </p:cNvSpPr>
            <p:nvPr/>
          </p:nvSpPr>
          <p:spPr bwMode="auto">
            <a:xfrm flipV="1">
              <a:off x="6338888" y="2579052"/>
              <a:ext cx="0" cy="180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5" name="Line 266"/>
            <p:cNvSpPr>
              <a:spLocks noChangeShapeType="1"/>
            </p:cNvSpPr>
            <p:nvPr/>
          </p:nvSpPr>
          <p:spPr bwMode="auto">
            <a:xfrm flipV="1">
              <a:off x="634460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6" name="Line 267"/>
            <p:cNvSpPr>
              <a:spLocks noChangeShapeType="1"/>
            </p:cNvSpPr>
            <p:nvPr/>
          </p:nvSpPr>
          <p:spPr bwMode="auto">
            <a:xfrm flipV="1">
              <a:off x="63512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7" name="Line 268"/>
            <p:cNvSpPr>
              <a:spLocks noChangeShapeType="1"/>
            </p:cNvSpPr>
            <p:nvPr/>
          </p:nvSpPr>
          <p:spPr bwMode="auto">
            <a:xfrm flipV="1">
              <a:off x="635793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8" name="Line 269"/>
            <p:cNvSpPr>
              <a:spLocks noChangeShapeType="1"/>
            </p:cNvSpPr>
            <p:nvPr/>
          </p:nvSpPr>
          <p:spPr bwMode="auto">
            <a:xfrm flipV="1">
              <a:off x="636460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79" name="Line 270"/>
            <p:cNvSpPr>
              <a:spLocks noChangeShapeType="1"/>
            </p:cNvSpPr>
            <p:nvPr/>
          </p:nvSpPr>
          <p:spPr bwMode="auto">
            <a:xfrm flipV="1">
              <a:off x="6371273" y="2579052"/>
              <a:ext cx="0" cy="180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0" name="Line 271"/>
            <p:cNvSpPr>
              <a:spLocks noChangeShapeType="1"/>
            </p:cNvSpPr>
            <p:nvPr/>
          </p:nvSpPr>
          <p:spPr bwMode="auto">
            <a:xfrm flipV="1">
              <a:off x="637794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1" name="Line 272"/>
            <p:cNvSpPr>
              <a:spLocks noChangeShapeType="1"/>
            </p:cNvSpPr>
            <p:nvPr/>
          </p:nvSpPr>
          <p:spPr bwMode="auto">
            <a:xfrm flipV="1">
              <a:off x="638460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2" name="Line 273"/>
            <p:cNvSpPr>
              <a:spLocks noChangeShapeType="1"/>
            </p:cNvSpPr>
            <p:nvPr/>
          </p:nvSpPr>
          <p:spPr bwMode="auto">
            <a:xfrm flipV="1">
              <a:off x="6391275" y="2055177"/>
              <a:ext cx="0" cy="5419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3" name="Line 274"/>
            <p:cNvSpPr>
              <a:spLocks noChangeShapeType="1"/>
            </p:cNvSpPr>
            <p:nvPr/>
          </p:nvSpPr>
          <p:spPr bwMode="auto">
            <a:xfrm flipV="1">
              <a:off x="6398895" y="2449512"/>
              <a:ext cx="0" cy="147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4" name="Line 275"/>
            <p:cNvSpPr>
              <a:spLocks noChangeShapeType="1"/>
            </p:cNvSpPr>
            <p:nvPr/>
          </p:nvSpPr>
          <p:spPr bwMode="auto">
            <a:xfrm flipV="1">
              <a:off x="6407468" y="2560955"/>
              <a:ext cx="0" cy="361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5" name="Line 276"/>
            <p:cNvSpPr>
              <a:spLocks noChangeShapeType="1"/>
            </p:cNvSpPr>
            <p:nvPr/>
          </p:nvSpPr>
          <p:spPr bwMode="auto">
            <a:xfrm flipV="1">
              <a:off x="641985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6" name="Line 277"/>
            <p:cNvSpPr>
              <a:spLocks noChangeShapeType="1"/>
            </p:cNvSpPr>
            <p:nvPr/>
          </p:nvSpPr>
          <p:spPr bwMode="auto">
            <a:xfrm flipV="1">
              <a:off x="643318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7" name="Line 278"/>
            <p:cNvSpPr>
              <a:spLocks noChangeShapeType="1"/>
            </p:cNvSpPr>
            <p:nvPr/>
          </p:nvSpPr>
          <p:spPr bwMode="auto">
            <a:xfrm flipV="1">
              <a:off x="643985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8" name="Line 279"/>
            <p:cNvSpPr>
              <a:spLocks noChangeShapeType="1"/>
            </p:cNvSpPr>
            <p:nvPr/>
          </p:nvSpPr>
          <p:spPr bwMode="auto">
            <a:xfrm flipV="1">
              <a:off x="6446520" y="2549525"/>
              <a:ext cx="0" cy="47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89" name="Line 280"/>
            <p:cNvSpPr>
              <a:spLocks noChangeShapeType="1"/>
            </p:cNvSpPr>
            <p:nvPr/>
          </p:nvSpPr>
          <p:spPr bwMode="auto">
            <a:xfrm flipV="1">
              <a:off x="645318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0" name="Line 281"/>
            <p:cNvSpPr>
              <a:spLocks noChangeShapeType="1"/>
            </p:cNvSpPr>
            <p:nvPr/>
          </p:nvSpPr>
          <p:spPr bwMode="auto">
            <a:xfrm flipV="1">
              <a:off x="646747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1" name="Line 282"/>
            <p:cNvSpPr>
              <a:spLocks noChangeShapeType="1"/>
            </p:cNvSpPr>
            <p:nvPr/>
          </p:nvSpPr>
          <p:spPr bwMode="auto">
            <a:xfrm flipV="1">
              <a:off x="647319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2" name="Line 283"/>
            <p:cNvSpPr>
              <a:spLocks noChangeShapeType="1"/>
            </p:cNvSpPr>
            <p:nvPr/>
          </p:nvSpPr>
          <p:spPr bwMode="auto">
            <a:xfrm flipV="1">
              <a:off x="648081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3" name="Line 284"/>
            <p:cNvSpPr>
              <a:spLocks noChangeShapeType="1"/>
            </p:cNvSpPr>
            <p:nvPr/>
          </p:nvSpPr>
          <p:spPr bwMode="auto">
            <a:xfrm flipV="1">
              <a:off x="648747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4" name="Line 285"/>
            <p:cNvSpPr>
              <a:spLocks noChangeShapeType="1"/>
            </p:cNvSpPr>
            <p:nvPr/>
          </p:nvSpPr>
          <p:spPr bwMode="auto">
            <a:xfrm flipV="1">
              <a:off x="649509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5" name="Line 286"/>
            <p:cNvSpPr>
              <a:spLocks noChangeShapeType="1"/>
            </p:cNvSpPr>
            <p:nvPr/>
          </p:nvSpPr>
          <p:spPr bwMode="auto">
            <a:xfrm flipV="1">
              <a:off x="65151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6" name="Line 287"/>
            <p:cNvSpPr>
              <a:spLocks noChangeShapeType="1"/>
            </p:cNvSpPr>
            <p:nvPr/>
          </p:nvSpPr>
          <p:spPr bwMode="auto">
            <a:xfrm flipV="1">
              <a:off x="6521768" y="2531427"/>
              <a:ext cx="0" cy="657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7" name="Line 288"/>
            <p:cNvSpPr>
              <a:spLocks noChangeShapeType="1"/>
            </p:cNvSpPr>
            <p:nvPr/>
          </p:nvSpPr>
          <p:spPr bwMode="auto">
            <a:xfrm flipV="1">
              <a:off x="6528435" y="2573337"/>
              <a:ext cx="0" cy="238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8" name="Line 289"/>
            <p:cNvSpPr>
              <a:spLocks noChangeShapeType="1"/>
            </p:cNvSpPr>
            <p:nvPr/>
          </p:nvSpPr>
          <p:spPr bwMode="auto">
            <a:xfrm flipV="1">
              <a:off x="6536055" y="2584767"/>
              <a:ext cx="0" cy="123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299" name="Line 290"/>
            <p:cNvSpPr>
              <a:spLocks noChangeShapeType="1"/>
            </p:cNvSpPr>
            <p:nvPr/>
          </p:nvSpPr>
          <p:spPr bwMode="auto">
            <a:xfrm flipV="1">
              <a:off x="657606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0" name="Line 291"/>
            <p:cNvSpPr>
              <a:spLocks noChangeShapeType="1"/>
            </p:cNvSpPr>
            <p:nvPr/>
          </p:nvSpPr>
          <p:spPr bwMode="auto">
            <a:xfrm flipV="1">
              <a:off x="660463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1" name="Line 292"/>
            <p:cNvSpPr>
              <a:spLocks noChangeShapeType="1"/>
            </p:cNvSpPr>
            <p:nvPr/>
          </p:nvSpPr>
          <p:spPr bwMode="auto">
            <a:xfrm flipV="1">
              <a:off x="663892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2" name="Line 293"/>
            <p:cNvSpPr>
              <a:spLocks noChangeShapeType="1"/>
            </p:cNvSpPr>
            <p:nvPr/>
          </p:nvSpPr>
          <p:spPr bwMode="auto">
            <a:xfrm flipV="1">
              <a:off x="665130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3" name="Line 294"/>
            <p:cNvSpPr>
              <a:spLocks noChangeShapeType="1"/>
            </p:cNvSpPr>
            <p:nvPr/>
          </p:nvSpPr>
          <p:spPr bwMode="auto">
            <a:xfrm flipV="1">
              <a:off x="666464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4" name="Line 295"/>
            <p:cNvSpPr>
              <a:spLocks noChangeShapeType="1"/>
            </p:cNvSpPr>
            <p:nvPr/>
          </p:nvSpPr>
          <p:spPr bwMode="auto">
            <a:xfrm flipV="1">
              <a:off x="667131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5" name="Line 296"/>
            <p:cNvSpPr>
              <a:spLocks noChangeShapeType="1"/>
            </p:cNvSpPr>
            <p:nvPr/>
          </p:nvSpPr>
          <p:spPr bwMode="auto">
            <a:xfrm flipV="1">
              <a:off x="667797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6" name="Line 297"/>
            <p:cNvSpPr>
              <a:spLocks noChangeShapeType="1"/>
            </p:cNvSpPr>
            <p:nvPr/>
          </p:nvSpPr>
          <p:spPr bwMode="auto">
            <a:xfrm flipV="1">
              <a:off x="669321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7" name="Line 298"/>
            <p:cNvSpPr>
              <a:spLocks noChangeShapeType="1"/>
            </p:cNvSpPr>
            <p:nvPr/>
          </p:nvSpPr>
          <p:spPr bwMode="auto">
            <a:xfrm flipV="1">
              <a:off x="669988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8" name="Line 299"/>
            <p:cNvSpPr>
              <a:spLocks noChangeShapeType="1"/>
            </p:cNvSpPr>
            <p:nvPr/>
          </p:nvSpPr>
          <p:spPr bwMode="auto">
            <a:xfrm flipV="1">
              <a:off x="671322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09" name="Line 300"/>
            <p:cNvSpPr>
              <a:spLocks noChangeShapeType="1"/>
            </p:cNvSpPr>
            <p:nvPr/>
          </p:nvSpPr>
          <p:spPr bwMode="auto">
            <a:xfrm flipV="1">
              <a:off x="671988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0" name="Line 301"/>
            <p:cNvSpPr>
              <a:spLocks noChangeShapeType="1"/>
            </p:cNvSpPr>
            <p:nvPr/>
          </p:nvSpPr>
          <p:spPr bwMode="auto">
            <a:xfrm flipV="1">
              <a:off x="673322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1" name="Line 302"/>
            <p:cNvSpPr>
              <a:spLocks noChangeShapeType="1"/>
            </p:cNvSpPr>
            <p:nvPr/>
          </p:nvSpPr>
          <p:spPr bwMode="auto">
            <a:xfrm flipV="1">
              <a:off x="675417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2" name="Line 303"/>
            <p:cNvSpPr>
              <a:spLocks noChangeShapeType="1"/>
            </p:cNvSpPr>
            <p:nvPr/>
          </p:nvSpPr>
          <p:spPr bwMode="auto">
            <a:xfrm flipV="1">
              <a:off x="676084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3" name="Line 304"/>
            <p:cNvSpPr>
              <a:spLocks noChangeShapeType="1"/>
            </p:cNvSpPr>
            <p:nvPr/>
          </p:nvSpPr>
          <p:spPr bwMode="auto">
            <a:xfrm flipV="1">
              <a:off x="676751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4" name="Line 305"/>
            <p:cNvSpPr>
              <a:spLocks noChangeShapeType="1"/>
            </p:cNvSpPr>
            <p:nvPr/>
          </p:nvSpPr>
          <p:spPr bwMode="auto">
            <a:xfrm flipV="1">
              <a:off x="677418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5" name="Line 306"/>
            <p:cNvSpPr>
              <a:spLocks noChangeShapeType="1"/>
            </p:cNvSpPr>
            <p:nvPr/>
          </p:nvSpPr>
          <p:spPr bwMode="auto">
            <a:xfrm flipV="1">
              <a:off x="67818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6" name="Line 307"/>
            <p:cNvSpPr>
              <a:spLocks noChangeShapeType="1"/>
            </p:cNvSpPr>
            <p:nvPr/>
          </p:nvSpPr>
          <p:spPr bwMode="auto">
            <a:xfrm flipV="1">
              <a:off x="678846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7" name="Line 308"/>
            <p:cNvSpPr>
              <a:spLocks noChangeShapeType="1"/>
            </p:cNvSpPr>
            <p:nvPr/>
          </p:nvSpPr>
          <p:spPr bwMode="auto">
            <a:xfrm flipV="1">
              <a:off x="679513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8" name="Line 309"/>
            <p:cNvSpPr>
              <a:spLocks noChangeShapeType="1"/>
            </p:cNvSpPr>
            <p:nvPr/>
          </p:nvSpPr>
          <p:spPr bwMode="auto">
            <a:xfrm flipV="1">
              <a:off x="680180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19" name="Line 310"/>
            <p:cNvSpPr>
              <a:spLocks noChangeShapeType="1"/>
            </p:cNvSpPr>
            <p:nvPr/>
          </p:nvSpPr>
          <p:spPr bwMode="auto">
            <a:xfrm flipV="1">
              <a:off x="68084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0" name="Line 311"/>
            <p:cNvSpPr>
              <a:spLocks noChangeShapeType="1"/>
            </p:cNvSpPr>
            <p:nvPr/>
          </p:nvSpPr>
          <p:spPr bwMode="auto">
            <a:xfrm flipV="1">
              <a:off x="681609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1" name="Line 312"/>
            <p:cNvSpPr>
              <a:spLocks noChangeShapeType="1"/>
            </p:cNvSpPr>
            <p:nvPr/>
          </p:nvSpPr>
          <p:spPr bwMode="auto">
            <a:xfrm flipV="1">
              <a:off x="682275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2" name="Line 313"/>
            <p:cNvSpPr>
              <a:spLocks noChangeShapeType="1"/>
            </p:cNvSpPr>
            <p:nvPr/>
          </p:nvSpPr>
          <p:spPr bwMode="auto">
            <a:xfrm flipV="1">
              <a:off x="682942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3" name="Line 314"/>
            <p:cNvSpPr>
              <a:spLocks noChangeShapeType="1"/>
            </p:cNvSpPr>
            <p:nvPr/>
          </p:nvSpPr>
          <p:spPr bwMode="auto">
            <a:xfrm flipV="1">
              <a:off x="683609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4" name="Line 315"/>
            <p:cNvSpPr>
              <a:spLocks noChangeShapeType="1"/>
            </p:cNvSpPr>
            <p:nvPr/>
          </p:nvSpPr>
          <p:spPr bwMode="auto">
            <a:xfrm flipV="1">
              <a:off x="687038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5" name="Line 316"/>
            <p:cNvSpPr>
              <a:spLocks noChangeShapeType="1"/>
            </p:cNvSpPr>
            <p:nvPr/>
          </p:nvSpPr>
          <p:spPr bwMode="auto">
            <a:xfrm flipV="1">
              <a:off x="6877050" y="2519997"/>
              <a:ext cx="0" cy="7715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6" name="Line 317"/>
            <p:cNvSpPr>
              <a:spLocks noChangeShapeType="1"/>
            </p:cNvSpPr>
            <p:nvPr/>
          </p:nvSpPr>
          <p:spPr bwMode="auto">
            <a:xfrm flipV="1">
              <a:off x="68846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7" name="Line 318"/>
            <p:cNvSpPr>
              <a:spLocks noChangeShapeType="1"/>
            </p:cNvSpPr>
            <p:nvPr/>
          </p:nvSpPr>
          <p:spPr bwMode="auto">
            <a:xfrm flipV="1">
              <a:off x="689800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8" name="Line 319"/>
            <p:cNvSpPr>
              <a:spLocks noChangeShapeType="1"/>
            </p:cNvSpPr>
            <p:nvPr/>
          </p:nvSpPr>
          <p:spPr bwMode="auto">
            <a:xfrm flipV="1">
              <a:off x="690467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29" name="Line 320"/>
            <p:cNvSpPr>
              <a:spLocks noChangeShapeType="1"/>
            </p:cNvSpPr>
            <p:nvPr/>
          </p:nvSpPr>
          <p:spPr bwMode="auto">
            <a:xfrm flipV="1">
              <a:off x="691800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0" name="Line 321"/>
            <p:cNvSpPr>
              <a:spLocks noChangeShapeType="1"/>
            </p:cNvSpPr>
            <p:nvPr/>
          </p:nvSpPr>
          <p:spPr bwMode="auto">
            <a:xfrm flipV="1">
              <a:off x="692467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1" name="Line 322"/>
            <p:cNvSpPr>
              <a:spLocks noChangeShapeType="1"/>
            </p:cNvSpPr>
            <p:nvPr/>
          </p:nvSpPr>
          <p:spPr bwMode="auto">
            <a:xfrm flipV="1">
              <a:off x="693896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2" name="Line 323"/>
            <p:cNvSpPr>
              <a:spLocks noChangeShapeType="1"/>
            </p:cNvSpPr>
            <p:nvPr/>
          </p:nvSpPr>
          <p:spPr bwMode="auto">
            <a:xfrm flipV="1">
              <a:off x="694467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3" name="Line 324"/>
            <p:cNvSpPr>
              <a:spLocks noChangeShapeType="1"/>
            </p:cNvSpPr>
            <p:nvPr/>
          </p:nvSpPr>
          <p:spPr bwMode="auto">
            <a:xfrm flipV="1">
              <a:off x="6951345" y="804545"/>
              <a:ext cx="0" cy="17926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4" name="Line 325"/>
            <p:cNvSpPr>
              <a:spLocks noChangeShapeType="1"/>
            </p:cNvSpPr>
            <p:nvPr/>
          </p:nvSpPr>
          <p:spPr bwMode="auto">
            <a:xfrm flipV="1">
              <a:off x="6958965" y="1942782"/>
              <a:ext cx="0" cy="6543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5" name="Line 326"/>
            <p:cNvSpPr>
              <a:spLocks noChangeShapeType="1"/>
            </p:cNvSpPr>
            <p:nvPr/>
          </p:nvSpPr>
          <p:spPr bwMode="auto">
            <a:xfrm flipV="1">
              <a:off x="6966585" y="2502852"/>
              <a:ext cx="0" cy="942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6" name="Line 327"/>
            <p:cNvSpPr>
              <a:spLocks noChangeShapeType="1"/>
            </p:cNvSpPr>
            <p:nvPr/>
          </p:nvSpPr>
          <p:spPr bwMode="auto">
            <a:xfrm flipV="1">
              <a:off x="697325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7" name="Line 328"/>
            <p:cNvSpPr>
              <a:spLocks noChangeShapeType="1"/>
            </p:cNvSpPr>
            <p:nvPr/>
          </p:nvSpPr>
          <p:spPr bwMode="auto">
            <a:xfrm flipV="1">
              <a:off x="699992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8" name="Line 329"/>
            <p:cNvSpPr>
              <a:spLocks noChangeShapeType="1"/>
            </p:cNvSpPr>
            <p:nvPr/>
          </p:nvSpPr>
          <p:spPr bwMode="auto">
            <a:xfrm flipV="1">
              <a:off x="700754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39" name="Line 330"/>
            <p:cNvSpPr>
              <a:spLocks noChangeShapeType="1"/>
            </p:cNvSpPr>
            <p:nvPr/>
          </p:nvSpPr>
          <p:spPr bwMode="auto">
            <a:xfrm flipV="1">
              <a:off x="701325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0" name="Line 331"/>
            <p:cNvSpPr>
              <a:spLocks noChangeShapeType="1"/>
            </p:cNvSpPr>
            <p:nvPr/>
          </p:nvSpPr>
          <p:spPr bwMode="auto">
            <a:xfrm flipV="1">
              <a:off x="7020878" y="2549525"/>
              <a:ext cx="0" cy="476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1" name="Line 332"/>
            <p:cNvSpPr>
              <a:spLocks noChangeShapeType="1"/>
            </p:cNvSpPr>
            <p:nvPr/>
          </p:nvSpPr>
          <p:spPr bwMode="auto">
            <a:xfrm flipV="1">
              <a:off x="7027545" y="2573337"/>
              <a:ext cx="0" cy="238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2" name="Line 333"/>
            <p:cNvSpPr>
              <a:spLocks noChangeShapeType="1"/>
            </p:cNvSpPr>
            <p:nvPr/>
          </p:nvSpPr>
          <p:spPr bwMode="auto">
            <a:xfrm flipV="1">
              <a:off x="7034213" y="2573337"/>
              <a:ext cx="0" cy="238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3" name="Line 334"/>
            <p:cNvSpPr>
              <a:spLocks noChangeShapeType="1"/>
            </p:cNvSpPr>
            <p:nvPr/>
          </p:nvSpPr>
          <p:spPr bwMode="auto">
            <a:xfrm flipV="1">
              <a:off x="705421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4" name="Line 335"/>
            <p:cNvSpPr>
              <a:spLocks noChangeShapeType="1"/>
            </p:cNvSpPr>
            <p:nvPr/>
          </p:nvSpPr>
          <p:spPr bwMode="auto">
            <a:xfrm flipV="1">
              <a:off x="708183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5" name="Line 336"/>
            <p:cNvSpPr>
              <a:spLocks noChangeShapeType="1"/>
            </p:cNvSpPr>
            <p:nvPr/>
          </p:nvSpPr>
          <p:spPr bwMode="auto">
            <a:xfrm flipV="1">
              <a:off x="708945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6" name="Line 337"/>
            <p:cNvSpPr>
              <a:spLocks noChangeShapeType="1"/>
            </p:cNvSpPr>
            <p:nvPr/>
          </p:nvSpPr>
          <p:spPr bwMode="auto">
            <a:xfrm flipV="1">
              <a:off x="710279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7" name="Line 338"/>
            <p:cNvSpPr>
              <a:spLocks noChangeShapeType="1"/>
            </p:cNvSpPr>
            <p:nvPr/>
          </p:nvSpPr>
          <p:spPr bwMode="auto">
            <a:xfrm flipV="1">
              <a:off x="712279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8" name="Line 339"/>
            <p:cNvSpPr>
              <a:spLocks noChangeShapeType="1"/>
            </p:cNvSpPr>
            <p:nvPr/>
          </p:nvSpPr>
          <p:spPr bwMode="auto">
            <a:xfrm flipV="1">
              <a:off x="712946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49" name="Line 340"/>
            <p:cNvSpPr>
              <a:spLocks noChangeShapeType="1"/>
            </p:cNvSpPr>
            <p:nvPr/>
          </p:nvSpPr>
          <p:spPr bwMode="auto">
            <a:xfrm flipV="1">
              <a:off x="715803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0" name="Line 341"/>
            <p:cNvSpPr>
              <a:spLocks noChangeShapeType="1"/>
            </p:cNvSpPr>
            <p:nvPr/>
          </p:nvSpPr>
          <p:spPr bwMode="auto">
            <a:xfrm flipV="1">
              <a:off x="716470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1" name="Line 342"/>
            <p:cNvSpPr>
              <a:spLocks noChangeShapeType="1"/>
            </p:cNvSpPr>
            <p:nvPr/>
          </p:nvSpPr>
          <p:spPr bwMode="auto">
            <a:xfrm flipV="1">
              <a:off x="717137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2" name="Line 343"/>
            <p:cNvSpPr>
              <a:spLocks noChangeShapeType="1"/>
            </p:cNvSpPr>
            <p:nvPr/>
          </p:nvSpPr>
          <p:spPr bwMode="auto">
            <a:xfrm flipV="1">
              <a:off x="717899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3" name="Line 344"/>
            <p:cNvSpPr>
              <a:spLocks noChangeShapeType="1"/>
            </p:cNvSpPr>
            <p:nvPr/>
          </p:nvSpPr>
          <p:spPr bwMode="auto">
            <a:xfrm flipV="1">
              <a:off x="718470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4" name="Line 345"/>
            <p:cNvSpPr>
              <a:spLocks noChangeShapeType="1"/>
            </p:cNvSpPr>
            <p:nvPr/>
          </p:nvSpPr>
          <p:spPr bwMode="auto">
            <a:xfrm flipV="1">
              <a:off x="721137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5" name="Line 346"/>
            <p:cNvSpPr>
              <a:spLocks noChangeShapeType="1"/>
            </p:cNvSpPr>
            <p:nvPr/>
          </p:nvSpPr>
          <p:spPr bwMode="auto">
            <a:xfrm flipV="1">
              <a:off x="722471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6" name="Line 347"/>
            <p:cNvSpPr>
              <a:spLocks noChangeShapeType="1"/>
            </p:cNvSpPr>
            <p:nvPr/>
          </p:nvSpPr>
          <p:spPr bwMode="auto">
            <a:xfrm flipV="1">
              <a:off x="72390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7" name="Line 348"/>
            <p:cNvSpPr>
              <a:spLocks noChangeShapeType="1"/>
            </p:cNvSpPr>
            <p:nvPr/>
          </p:nvSpPr>
          <p:spPr bwMode="auto">
            <a:xfrm flipV="1">
              <a:off x="725995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8" name="Line 349"/>
            <p:cNvSpPr>
              <a:spLocks noChangeShapeType="1"/>
            </p:cNvSpPr>
            <p:nvPr/>
          </p:nvSpPr>
          <p:spPr bwMode="auto">
            <a:xfrm flipV="1">
              <a:off x="728662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59" name="Line 350"/>
            <p:cNvSpPr>
              <a:spLocks noChangeShapeType="1"/>
            </p:cNvSpPr>
            <p:nvPr/>
          </p:nvSpPr>
          <p:spPr bwMode="auto">
            <a:xfrm flipV="1">
              <a:off x="729424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0" name="Line 351"/>
            <p:cNvSpPr>
              <a:spLocks noChangeShapeType="1"/>
            </p:cNvSpPr>
            <p:nvPr/>
          </p:nvSpPr>
          <p:spPr bwMode="auto">
            <a:xfrm flipV="1">
              <a:off x="730758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1" name="Line 352"/>
            <p:cNvSpPr>
              <a:spLocks noChangeShapeType="1"/>
            </p:cNvSpPr>
            <p:nvPr/>
          </p:nvSpPr>
          <p:spPr bwMode="auto">
            <a:xfrm flipV="1">
              <a:off x="731424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2" name="Line 353"/>
            <p:cNvSpPr>
              <a:spLocks noChangeShapeType="1"/>
            </p:cNvSpPr>
            <p:nvPr/>
          </p:nvSpPr>
          <p:spPr bwMode="auto">
            <a:xfrm flipV="1">
              <a:off x="732758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3" name="Line 354"/>
            <p:cNvSpPr>
              <a:spLocks noChangeShapeType="1"/>
            </p:cNvSpPr>
            <p:nvPr/>
          </p:nvSpPr>
          <p:spPr bwMode="auto">
            <a:xfrm flipV="1">
              <a:off x="73418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4" name="Line 355"/>
            <p:cNvSpPr>
              <a:spLocks noChangeShapeType="1"/>
            </p:cNvSpPr>
            <p:nvPr/>
          </p:nvSpPr>
          <p:spPr bwMode="auto">
            <a:xfrm flipV="1">
              <a:off x="734853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5" name="Line 356"/>
            <p:cNvSpPr>
              <a:spLocks noChangeShapeType="1"/>
            </p:cNvSpPr>
            <p:nvPr/>
          </p:nvSpPr>
          <p:spPr bwMode="auto">
            <a:xfrm flipV="1">
              <a:off x="735520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6" name="Line 357"/>
            <p:cNvSpPr>
              <a:spLocks noChangeShapeType="1"/>
            </p:cNvSpPr>
            <p:nvPr/>
          </p:nvSpPr>
          <p:spPr bwMode="auto">
            <a:xfrm flipV="1">
              <a:off x="736949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7" name="Line 358"/>
            <p:cNvSpPr>
              <a:spLocks noChangeShapeType="1"/>
            </p:cNvSpPr>
            <p:nvPr/>
          </p:nvSpPr>
          <p:spPr bwMode="auto">
            <a:xfrm flipV="1">
              <a:off x="738282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8" name="Line 359"/>
            <p:cNvSpPr>
              <a:spLocks noChangeShapeType="1"/>
            </p:cNvSpPr>
            <p:nvPr/>
          </p:nvSpPr>
          <p:spPr bwMode="auto">
            <a:xfrm flipV="1">
              <a:off x="738949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69" name="Line 360"/>
            <p:cNvSpPr>
              <a:spLocks noChangeShapeType="1"/>
            </p:cNvSpPr>
            <p:nvPr/>
          </p:nvSpPr>
          <p:spPr bwMode="auto">
            <a:xfrm flipV="1">
              <a:off x="739616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0" name="Line 361"/>
            <p:cNvSpPr>
              <a:spLocks noChangeShapeType="1"/>
            </p:cNvSpPr>
            <p:nvPr/>
          </p:nvSpPr>
          <p:spPr bwMode="auto">
            <a:xfrm flipV="1">
              <a:off x="741616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1" name="Line 362"/>
            <p:cNvSpPr>
              <a:spLocks noChangeShapeType="1"/>
            </p:cNvSpPr>
            <p:nvPr/>
          </p:nvSpPr>
          <p:spPr bwMode="auto">
            <a:xfrm flipV="1">
              <a:off x="742283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2" name="Line 363"/>
            <p:cNvSpPr>
              <a:spLocks noChangeShapeType="1"/>
            </p:cNvSpPr>
            <p:nvPr/>
          </p:nvSpPr>
          <p:spPr bwMode="auto">
            <a:xfrm flipV="1">
              <a:off x="742950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3" name="Line 364"/>
            <p:cNvSpPr>
              <a:spLocks noChangeShapeType="1"/>
            </p:cNvSpPr>
            <p:nvPr/>
          </p:nvSpPr>
          <p:spPr bwMode="auto">
            <a:xfrm flipV="1">
              <a:off x="743807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4" name="Line 365"/>
            <p:cNvSpPr>
              <a:spLocks noChangeShapeType="1"/>
            </p:cNvSpPr>
            <p:nvPr/>
          </p:nvSpPr>
          <p:spPr bwMode="auto">
            <a:xfrm flipV="1">
              <a:off x="7444740" y="1412240"/>
              <a:ext cx="0" cy="11849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5" name="Line 366"/>
            <p:cNvSpPr>
              <a:spLocks noChangeShapeType="1"/>
            </p:cNvSpPr>
            <p:nvPr/>
          </p:nvSpPr>
          <p:spPr bwMode="auto">
            <a:xfrm flipV="1">
              <a:off x="7451408" y="2149475"/>
              <a:ext cx="0" cy="4476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6" name="Line 367"/>
            <p:cNvSpPr>
              <a:spLocks noChangeShapeType="1"/>
            </p:cNvSpPr>
            <p:nvPr/>
          </p:nvSpPr>
          <p:spPr bwMode="auto">
            <a:xfrm flipV="1">
              <a:off x="746474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7" name="Line 368"/>
            <p:cNvSpPr>
              <a:spLocks noChangeShapeType="1"/>
            </p:cNvSpPr>
            <p:nvPr/>
          </p:nvSpPr>
          <p:spPr bwMode="auto">
            <a:xfrm flipV="1">
              <a:off x="749141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8" name="Line 369"/>
            <p:cNvSpPr>
              <a:spLocks noChangeShapeType="1"/>
            </p:cNvSpPr>
            <p:nvPr/>
          </p:nvSpPr>
          <p:spPr bwMode="auto">
            <a:xfrm flipV="1">
              <a:off x="7505700" y="2549525"/>
              <a:ext cx="0" cy="476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79" name="Line 370"/>
            <p:cNvSpPr>
              <a:spLocks noChangeShapeType="1"/>
            </p:cNvSpPr>
            <p:nvPr/>
          </p:nvSpPr>
          <p:spPr bwMode="auto">
            <a:xfrm flipV="1">
              <a:off x="751332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0" name="Line 371"/>
            <p:cNvSpPr>
              <a:spLocks noChangeShapeType="1"/>
            </p:cNvSpPr>
            <p:nvPr/>
          </p:nvSpPr>
          <p:spPr bwMode="auto">
            <a:xfrm flipV="1">
              <a:off x="751903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1" name="Line 372"/>
            <p:cNvSpPr>
              <a:spLocks noChangeShapeType="1"/>
            </p:cNvSpPr>
            <p:nvPr/>
          </p:nvSpPr>
          <p:spPr bwMode="auto">
            <a:xfrm flipV="1">
              <a:off x="754761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2" name="Line 373"/>
            <p:cNvSpPr>
              <a:spLocks noChangeShapeType="1"/>
            </p:cNvSpPr>
            <p:nvPr/>
          </p:nvSpPr>
          <p:spPr bwMode="auto">
            <a:xfrm flipV="1">
              <a:off x="7581900" y="2502852"/>
              <a:ext cx="0" cy="942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3" name="Line 374"/>
            <p:cNvSpPr>
              <a:spLocks noChangeShapeType="1"/>
            </p:cNvSpPr>
            <p:nvPr/>
          </p:nvSpPr>
          <p:spPr bwMode="auto">
            <a:xfrm flipV="1">
              <a:off x="7587615" y="2555240"/>
              <a:ext cx="0" cy="419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4" name="Line 375"/>
            <p:cNvSpPr>
              <a:spLocks noChangeShapeType="1"/>
            </p:cNvSpPr>
            <p:nvPr/>
          </p:nvSpPr>
          <p:spPr bwMode="auto">
            <a:xfrm flipV="1">
              <a:off x="759428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5" name="Line 376"/>
            <p:cNvSpPr>
              <a:spLocks noChangeShapeType="1"/>
            </p:cNvSpPr>
            <p:nvPr/>
          </p:nvSpPr>
          <p:spPr bwMode="auto">
            <a:xfrm flipV="1">
              <a:off x="762857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6" name="Line 377"/>
            <p:cNvSpPr>
              <a:spLocks noChangeShapeType="1"/>
            </p:cNvSpPr>
            <p:nvPr/>
          </p:nvSpPr>
          <p:spPr bwMode="auto">
            <a:xfrm flipV="1">
              <a:off x="765048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7" name="Line 378"/>
            <p:cNvSpPr>
              <a:spLocks noChangeShapeType="1"/>
            </p:cNvSpPr>
            <p:nvPr/>
          </p:nvSpPr>
          <p:spPr bwMode="auto">
            <a:xfrm flipV="1">
              <a:off x="766286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8" name="Line 379"/>
            <p:cNvSpPr>
              <a:spLocks noChangeShapeType="1"/>
            </p:cNvSpPr>
            <p:nvPr/>
          </p:nvSpPr>
          <p:spPr bwMode="auto">
            <a:xfrm flipV="1">
              <a:off x="768286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89" name="Line 380"/>
            <p:cNvSpPr>
              <a:spLocks noChangeShapeType="1"/>
            </p:cNvSpPr>
            <p:nvPr/>
          </p:nvSpPr>
          <p:spPr bwMode="auto">
            <a:xfrm flipV="1">
              <a:off x="770286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0" name="Line 381"/>
            <p:cNvSpPr>
              <a:spLocks noChangeShapeType="1"/>
            </p:cNvSpPr>
            <p:nvPr/>
          </p:nvSpPr>
          <p:spPr bwMode="auto">
            <a:xfrm flipV="1">
              <a:off x="771906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1" name="Line 382"/>
            <p:cNvSpPr>
              <a:spLocks noChangeShapeType="1"/>
            </p:cNvSpPr>
            <p:nvPr/>
          </p:nvSpPr>
          <p:spPr bwMode="auto">
            <a:xfrm flipV="1">
              <a:off x="772477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2" name="Line 383"/>
            <p:cNvSpPr>
              <a:spLocks noChangeShapeType="1"/>
            </p:cNvSpPr>
            <p:nvPr/>
          </p:nvSpPr>
          <p:spPr bwMode="auto">
            <a:xfrm flipV="1">
              <a:off x="773144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3" name="Line 384"/>
            <p:cNvSpPr>
              <a:spLocks noChangeShapeType="1"/>
            </p:cNvSpPr>
            <p:nvPr/>
          </p:nvSpPr>
          <p:spPr bwMode="auto">
            <a:xfrm flipV="1">
              <a:off x="774477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4" name="Line 385"/>
            <p:cNvSpPr>
              <a:spLocks noChangeShapeType="1"/>
            </p:cNvSpPr>
            <p:nvPr/>
          </p:nvSpPr>
          <p:spPr bwMode="auto">
            <a:xfrm flipV="1">
              <a:off x="775811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5" name="Line 386"/>
            <p:cNvSpPr>
              <a:spLocks noChangeShapeType="1"/>
            </p:cNvSpPr>
            <p:nvPr/>
          </p:nvSpPr>
          <p:spPr bwMode="auto">
            <a:xfrm flipV="1">
              <a:off x="779907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6" name="Line 387"/>
            <p:cNvSpPr>
              <a:spLocks noChangeShapeType="1"/>
            </p:cNvSpPr>
            <p:nvPr/>
          </p:nvSpPr>
          <p:spPr bwMode="auto">
            <a:xfrm flipV="1">
              <a:off x="780573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7" name="Line 388"/>
            <p:cNvSpPr>
              <a:spLocks noChangeShapeType="1"/>
            </p:cNvSpPr>
            <p:nvPr/>
          </p:nvSpPr>
          <p:spPr bwMode="auto">
            <a:xfrm flipV="1">
              <a:off x="781335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8" name="Line 389"/>
            <p:cNvSpPr>
              <a:spLocks noChangeShapeType="1"/>
            </p:cNvSpPr>
            <p:nvPr/>
          </p:nvSpPr>
          <p:spPr bwMode="auto">
            <a:xfrm flipV="1">
              <a:off x="782002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399" name="Line 390"/>
            <p:cNvSpPr>
              <a:spLocks noChangeShapeType="1"/>
            </p:cNvSpPr>
            <p:nvPr/>
          </p:nvSpPr>
          <p:spPr bwMode="auto">
            <a:xfrm flipV="1">
              <a:off x="787431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0" name="Line 391"/>
            <p:cNvSpPr>
              <a:spLocks noChangeShapeType="1"/>
            </p:cNvSpPr>
            <p:nvPr/>
          </p:nvSpPr>
          <p:spPr bwMode="auto">
            <a:xfrm flipV="1">
              <a:off x="788193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1" name="Line 392"/>
            <p:cNvSpPr>
              <a:spLocks noChangeShapeType="1"/>
            </p:cNvSpPr>
            <p:nvPr/>
          </p:nvSpPr>
          <p:spPr bwMode="auto">
            <a:xfrm flipV="1">
              <a:off x="791622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2" name="Line 393"/>
            <p:cNvSpPr>
              <a:spLocks noChangeShapeType="1"/>
            </p:cNvSpPr>
            <p:nvPr/>
          </p:nvSpPr>
          <p:spPr bwMode="auto">
            <a:xfrm flipV="1">
              <a:off x="7922895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3" name="Line 394"/>
            <p:cNvSpPr>
              <a:spLocks noChangeShapeType="1"/>
            </p:cNvSpPr>
            <p:nvPr/>
          </p:nvSpPr>
          <p:spPr bwMode="auto">
            <a:xfrm flipV="1">
              <a:off x="792956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4" name="Line 395"/>
            <p:cNvSpPr>
              <a:spLocks noChangeShapeType="1"/>
            </p:cNvSpPr>
            <p:nvPr/>
          </p:nvSpPr>
          <p:spPr bwMode="auto">
            <a:xfrm flipV="1">
              <a:off x="794289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5" name="Line 396"/>
            <p:cNvSpPr>
              <a:spLocks noChangeShapeType="1"/>
            </p:cNvSpPr>
            <p:nvPr/>
          </p:nvSpPr>
          <p:spPr bwMode="auto">
            <a:xfrm flipV="1">
              <a:off x="7950518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6" name="Line 397"/>
            <p:cNvSpPr>
              <a:spLocks noChangeShapeType="1"/>
            </p:cNvSpPr>
            <p:nvPr/>
          </p:nvSpPr>
          <p:spPr bwMode="auto">
            <a:xfrm flipV="1">
              <a:off x="795623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7" name="Line 398"/>
            <p:cNvSpPr>
              <a:spLocks noChangeShapeType="1"/>
            </p:cNvSpPr>
            <p:nvPr/>
          </p:nvSpPr>
          <p:spPr bwMode="auto">
            <a:xfrm flipV="1">
              <a:off x="796290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8" name="Line 399"/>
            <p:cNvSpPr>
              <a:spLocks noChangeShapeType="1"/>
            </p:cNvSpPr>
            <p:nvPr/>
          </p:nvSpPr>
          <p:spPr bwMode="auto">
            <a:xfrm flipV="1">
              <a:off x="798480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09" name="Line 400"/>
            <p:cNvSpPr>
              <a:spLocks noChangeShapeType="1"/>
            </p:cNvSpPr>
            <p:nvPr/>
          </p:nvSpPr>
          <p:spPr bwMode="auto">
            <a:xfrm flipV="1">
              <a:off x="7998143" y="2555240"/>
              <a:ext cx="0" cy="419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0" name="Line 401"/>
            <p:cNvSpPr>
              <a:spLocks noChangeShapeType="1"/>
            </p:cNvSpPr>
            <p:nvPr/>
          </p:nvSpPr>
          <p:spPr bwMode="auto">
            <a:xfrm flipV="1">
              <a:off x="800481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1" name="Line 402"/>
            <p:cNvSpPr>
              <a:spLocks noChangeShapeType="1"/>
            </p:cNvSpPr>
            <p:nvPr/>
          </p:nvSpPr>
          <p:spPr bwMode="auto">
            <a:xfrm flipV="1">
              <a:off x="801147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2" name="Line 403"/>
            <p:cNvSpPr>
              <a:spLocks noChangeShapeType="1"/>
            </p:cNvSpPr>
            <p:nvPr/>
          </p:nvSpPr>
          <p:spPr bwMode="auto">
            <a:xfrm flipV="1">
              <a:off x="805338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3" name="Line 404"/>
            <p:cNvSpPr>
              <a:spLocks noChangeShapeType="1"/>
            </p:cNvSpPr>
            <p:nvPr/>
          </p:nvSpPr>
          <p:spPr bwMode="auto">
            <a:xfrm flipV="1">
              <a:off x="805910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4" name="Line 405"/>
            <p:cNvSpPr>
              <a:spLocks noChangeShapeType="1"/>
            </p:cNvSpPr>
            <p:nvPr/>
          </p:nvSpPr>
          <p:spPr bwMode="auto">
            <a:xfrm flipV="1">
              <a:off x="8065770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5" name="Line 406"/>
            <p:cNvSpPr>
              <a:spLocks noChangeShapeType="1"/>
            </p:cNvSpPr>
            <p:nvPr/>
          </p:nvSpPr>
          <p:spPr bwMode="auto">
            <a:xfrm flipV="1">
              <a:off x="8072438" y="2460942"/>
              <a:ext cx="0" cy="1362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6" name="Line 407"/>
            <p:cNvSpPr>
              <a:spLocks noChangeShapeType="1"/>
            </p:cNvSpPr>
            <p:nvPr/>
          </p:nvSpPr>
          <p:spPr bwMode="auto">
            <a:xfrm flipV="1">
              <a:off x="8079105" y="2519997"/>
              <a:ext cx="0" cy="771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7" name="Line 408"/>
            <p:cNvSpPr>
              <a:spLocks noChangeShapeType="1"/>
            </p:cNvSpPr>
            <p:nvPr/>
          </p:nvSpPr>
          <p:spPr bwMode="auto">
            <a:xfrm flipV="1">
              <a:off x="8085773" y="2531427"/>
              <a:ext cx="0" cy="657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8" name="Line 409"/>
            <p:cNvSpPr>
              <a:spLocks noChangeShapeType="1"/>
            </p:cNvSpPr>
            <p:nvPr/>
          </p:nvSpPr>
          <p:spPr bwMode="auto">
            <a:xfrm flipV="1">
              <a:off x="8093393" y="2584767"/>
              <a:ext cx="0" cy="123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19" name="Line 410"/>
            <p:cNvSpPr>
              <a:spLocks noChangeShapeType="1"/>
            </p:cNvSpPr>
            <p:nvPr/>
          </p:nvSpPr>
          <p:spPr bwMode="auto">
            <a:xfrm flipV="1">
              <a:off x="814101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0" name="Line 411"/>
            <p:cNvSpPr>
              <a:spLocks noChangeShapeType="1"/>
            </p:cNvSpPr>
            <p:nvPr/>
          </p:nvSpPr>
          <p:spPr bwMode="auto">
            <a:xfrm flipV="1">
              <a:off x="814768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1" name="Line 412"/>
            <p:cNvSpPr>
              <a:spLocks noChangeShapeType="1"/>
            </p:cNvSpPr>
            <p:nvPr/>
          </p:nvSpPr>
          <p:spPr bwMode="auto">
            <a:xfrm flipV="1">
              <a:off x="815435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2" name="Line 413"/>
            <p:cNvSpPr>
              <a:spLocks noChangeShapeType="1"/>
            </p:cNvSpPr>
            <p:nvPr/>
          </p:nvSpPr>
          <p:spPr bwMode="auto">
            <a:xfrm flipV="1">
              <a:off x="818197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3" name="Line 414"/>
            <p:cNvSpPr>
              <a:spLocks noChangeShapeType="1"/>
            </p:cNvSpPr>
            <p:nvPr/>
          </p:nvSpPr>
          <p:spPr bwMode="auto">
            <a:xfrm flipV="1">
              <a:off x="8332470" y="2566670"/>
              <a:ext cx="0" cy="304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4" name="Line 415"/>
            <p:cNvSpPr>
              <a:spLocks noChangeShapeType="1"/>
            </p:cNvSpPr>
            <p:nvPr/>
          </p:nvSpPr>
          <p:spPr bwMode="auto">
            <a:xfrm flipV="1">
              <a:off x="8339138" y="2584767"/>
              <a:ext cx="0" cy="123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5" name="Line 416"/>
            <p:cNvSpPr>
              <a:spLocks noChangeShapeType="1"/>
            </p:cNvSpPr>
            <p:nvPr/>
          </p:nvSpPr>
          <p:spPr bwMode="auto">
            <a:xfrm flipV="1">
              <a:off x="8380095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6" name="Line 417"/>
            <p:cNvSpPr>
              <a:spLocks noChangeShapeType="1"/>
            </p:cNvSpPr>
            <p:nvPr/>
          </p:nvSpPr>
          <p:spPr bwMode="auto">
            <a:xfrm flipV="1">
              <a:off x="839438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7" name="Line 418"/>
            <p:cNvSpPr>
              <a:spLocks noChangeShapeType="1"/>
            </p:cNvSpPr>
            <p:nvPr/>
          </p:nvSpPr>
          <p:spPr bwMode="auto">
            <a:xfrm flipV="1">
              <a:off x="855726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8" name="Line 419"/>
            <p:cNvSpPr>
              <a:spLocks noChangeShapeType="1"/>
            </p:cNvSpPr>
            <p:nvPr/>
          </p:nvSpPr>
          <p:spPr bwMode="auto">
            <a:xfrm flipV="1">
              <a:off x="8625840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29" name="Line 420"/>
            <p:cNvSpPr>
              <a:spLocks noChangeShapeType="1"/>
            </p:cNvSpPr>
            <p:nvPr/>
          </p:nvSpPr>
          <p:spPr bwMode="auto">
            <a:xfrm flipV="1">
              <a:off x="8687753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0" name="Line 421"/>
            <p:cNvSpPr>
              <a:spLocks noChangeShapeType="1"/>
            </p:cNvSpPr>
            <p:nvPr/>
          </p:nvSpPr>
          <p:spPr bwMode="auto">
            <a:xfrm flipV="1">
              <a:off x="8830628" y="2591435"/>
              <a:ext cx="0" cy="57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1" name="Line 422"/>
            <p:cNvSpPr>
              <a:spLocks noChangeShapeType="1"/>
            </p:cNvSpPr>
            <p:nvPr/>
          </p:nvSpPr>
          <p:spPr bwMode="auto">
            <a:xfrm>
              <a:off x="6898005" y="2605722"/>
              <a:ext cx="0" cy="485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2" name="Line 423"/>
            <p:cNvSpPr>
              <a:spLocks noChangeShapeType="1"/>
            </p:cNvSpPr>
            <p:nvPr/>
          </p:nvSpPr>
          <p:spPr bwMode="auto">
            <a:xfrm>
              <a:off x="5817870" y="2605722"/>
              <a:ext cx="0" cy="485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3" name="Line 424"/>
            <p:cNvSpPr>
              <a:spLocks noChangeShapeType="1"/>
            </p:cNvSpPr>
            <p:nvPr/>
          </p:nvSpPr>
          <p:spPr bwMode="auto">
            <a:xfrm>
              <a:off x="4732973" y="2605722"/>
              <a:ext cx="0" cy="485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4" name="Line 425"/>
            <p:cNvSpPr>
              <a:spLocks noChangeShapeType="1"/>
            </p:cNvSpPr>
            <p:nvPr/>
          </p:nvSpPr>
          <p:spPr bwMode="auto">
            <a:xfrm>
              <a:off x="4342448" y="2601912"/>
              <a:ext cx="0" cy="14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5" name="Line 426"/>
            <p:cNvSpPr>
              <a:spLocks noChangeShapeType="1"/>
            </p:cNvSpPr>
            <p:nvPr/>
          </p:nvSpPr>
          <p:spPr bwMode="auto">
            <a:xfrm>
              <a:off x="7982903" y="2605722"/>
              <a:ext cx="0" cy="485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6" name="Line 427"/>
            <p:cNvSpPr>
              <a:spLocks noChangeShapeType="1"/>
            </p:cNvSpPr>
            <p:nvPr/>
          </p:nvSpPr>
          <p:spPr bwMode="auto">
            <a:xfrm>
              <a:off x="4219575" y="813117"/>
              <a:ext cx="1228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7" name="Line 428"/>
            <p:cNvSpPr>
              <a:spLocks noChangeShapeType="1"/>
            </p:cNvSpPr>
            <p:nvPr/>
          </p:nvSpPr>
          <p:spPr bwMode="auto">
            <a:xfrm>
              <a:off x="4210050" y="2607627"/>
              <a:ext cx="1238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8" name="Line 429"/>
            <p:cNvSpPr>
              <a:spLocks noChangeShapeType="1"/>
            </p:cNvSpPr>
            <p:nvPr/>
          </p:nvSpPr>
          <p:spPr bwMode="auto">
            <a:xfrm>
              <a:off x="4343400" y="2579052"/>
              <a:ext cx="0" cy="809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39" name="Line 430"/>
            <p:cNvSpPr>
              <a:spLocks noChangeShapeType="1"/>
            </p:cNvSpPr>
            <p:nvPr/>
          </p:nvSpPr>
          <p:spPr bwMode="auto">
            <a:xfrm>
              <a:off x="4335780" y="2607627"/>
              <a:ext cx="48082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40" name="Line 431"/>
            <p:cNvSpPr>
              <a:spLocks noChangeShapeType="1"/>
            </p:cNvSpPr>
            <p:nvPr/>
          </p:nvSpPr>
          <p:spPr bwMode="auto">
            <a:xfrm flipV="1">
              <a:off x="4343400" y="815975"/>
              <a:ext cx="0" cy="18040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441" name="Rectangle 432"/>
            <p:cNvSpPr>
              <a:spLocks noChangeArrowheads="1"/>
            </p:cNvSpPr>
            <p:nvPr/>
          </p:nvSpPr>
          <p:spPr bwMode="auto">
            <a:xfrm rot="16200000">
              <a:off x="3236718" y="1629655"/>
              <a:ext cx="1727589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dirty="0"/>
                <a:t>% Relative Abundance</a:t>
              </a:r>
            </a:p>
          </p:txBody>
        </p:sp>
        <p:sp>
          <p:nvSpPr>
            <p:cNvPr id="442" name="Rectangle 433"/>
            <p:cNvSpPr>
              <a:spLocks noChangeArrowheads="1"/>
            </p:cNvSpPr>
            <p:nvPr/>
          </p:nvSpPr>
          <p:spPr bwMode="auto">
            <a:xfrm>
              <a:off x="3902393" y="745490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dirty="0"/>
                <a:t>100</a:t>
              </a:r>
            </a:p>
          </p:txBody>
        </p:sp>
        <p:sp>
          <p:nvSpPr>
            <p:cNvPr id="443" name="Rectangle 434"/>
            <p:cNvSpPr>
              <a:spLocks noChangeArrowheads="1"/>
            </p:cNvSpPr>
            <p:nvPr/>
          </p:nvSpPr>
          <p:spPr bwMode="auto">
            <a:xfrm>
              <a:off x="4016693" y="2528570"/>
              <a:ext cx="270908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0</a:t>
              </a:r>
            </a:p>
          </p:txBody>
        </p:sp>
        <p:sp>
          <p:nvSpPr>
            <p:cNvPr id="444" name="Rectangle 435"/>
            <p:cNvSpPr>
              <a:spLocks noChangeArrowheads="1"/>
            </p:cNvSpPr>
            <p:nvPr/>
          </p:nvSpPr>
          <p:spPr bwMode="auto">
            <a:xfrm>
              <a:off x="4523423" y="266096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250</a:t>
              </a:r>
            </a:p>
          </p:txBody>
        </p:sp>
        <p:sp>
          <p:nvSpPr>
            <p:cNvPr id="445" name="Rectangle 436"/>
            <p:cNvSpPr>
              <a:spLocks noChangeArrowheads="1"/>
            </p:cNvSpPr>
            <p:nvPr/>
          </p:nvSpPr>
          <p:spPr bwMode="auto">
            <a:xfrm>
              <a:off x="5608320" y="266096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500</a:t>
              </a:r>
            </a:p>
          </p:txBody>
        </p:sp>
        <p:sp>
          <p:nvSpPr>
            <p:cNvPr id="446" name="Rectangle 437"/>
            <p:cNvSpPr>
              <a:spLocks noChangeArrowheads="1"/>
            </p:cNvSpPr>
            <p:nvPr/>
          </p:nvSpPr>
          <p:spPr bwMode="auto">
            <a:xfrm>
              <a:off x="6687503" y="266096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750</a:t>
              </a:r>
            </a:p>
          </p:txBody>
        </p:sp>
        <p:sp>
          <p:nvSpPr>
            <p:cNvPr id="447" name="Rectangle 438"/>
            <p:cNvSpPr>
              <a:spLocks noChangeArrowheads="1"/>
            </p:cNvSpPr>
            <p:nvPr/>
          </p:nvSpPr>
          <p:spPr bwMode="auto">
            <a:xfrm>
              <a:off x="7720013" y="2660967"/>
              <a:ext cx="525785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1000</a:t>
              </a:r>
            </a:p>
          </p:txBody>
        </p:sp>
        <p:sp>
          <p:nvSpPr>
            <p:cNvPr id="448" name="Rectangle 450"/>
            <p:cNvSpPr>
              <a:spLocks noChangeArrowheads="1"/>
            </p:cNvSpPr>
            <p:nvPr/>
          </p:nvSpPr>
          <p:spPr bwMode="auto">
            <a:xfrm>
              <a:off x="5863590" y="1444625"/>
              <a:ext cx="803105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>
                  <a:solidFill>
                    <a:srgbClr val="FFFFFF"/>
                  </a:solidFill>
                </a:rPr>
                <a:t>[M+2H]</a:t>
              </a:r>
              <a:r>
                <a:rPr lang="en-US" sz="1200" baseline="30000">
                  <a:solidFill>
                    <a:srgbClr val="FFFFFF"/>
                  </a:solidFill>
                </a:rPr>
                <a:t>2+</a:t>
              </a:r>
            </a:p>
          </p:txBody>
        </p:sp>
        <p:sp>
          <p:nvSpPr>
            <p:cNvPr id="449" name="Rectangle 443"/>
            <p:cNvSpPr>
              <a:spLocks noChangeArrowheads="1"/>
            </p:cNvSpPr>
            <p:nvPr/>
          </p:nvSpPr>
          <p:spPr bwMode="auto">
            <a:xfrm>
              <a:off x="6785610" y="58832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762</a:t>
              </a:r>
              <a:endParaRPr lang="en-US" sz="1200" baseline="-25000"/>
            </a:p>
          </p:txBody>
        </p:sp>
        <p:sp>
          <p:nvSpPr>
            <p:cNvPr id="450" name="Rectangle 439"/>
            <p:cNvSpPr>
              <a:spLocks noChangeArrowheads="1"/>
            </p:cNvSpPr>
            <p:nvPr/>
          </p:nvSpPr>
          <p:spPr bwMode="auto">
            <a:xfrm>
              <a:off x="4543425" y="2117090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dirty="0"/>
                <a:t>260</a:t>
              </a:r>
              <a:endParaRPr lang="en-US" sz="1200" baseline="-25000" dirty="0"/>
            </a:p>
          </p:txBody>
        </p:sp>
        <p:sp>
          <p:nvSpPr>
            <p:cNvPr id="451" name="Rectangle 440"/>
            <p:cNvSpPr>
              <a:spLocks noChangeArrowheads="1"/>
            </p:cNvSpPr>
            <p:nvPr/>
          </p:nvSpPr>
          <p:spPr bwMode="auto">
            <a:xfrm>
              <a:off x="5063490" y="213518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dirty="0"/>
                <a:t>389</a:t>
              </a:r>
              <a:endParaRPr lang="en-US" sz="1200" baseline="-25000" dirty="0"/>
            </a:p>
          </p:txBody>
        </p:sp>
        <p:sp>
          <p:nvSpPr>
            <p:cNvPr id="452" name="Rectangle 441"/>
            <p:cNvSpPr>
              <a:spLocks noChangeArrowheads="1"/>
            </p:cNvSpPr>
            <p:nvPr/>
          </p:nvSpPr>
          <p:spPr bwMode="auto">
            <a:xfrm>
              <a:off x="5574030" y="219614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504</a:t>
              </a:r>
              <a:endParaRPr lang="en-US" sz="1200" baseline="-25000"/>
            </a:p>
          </p:txBody>
        </p:sp>
        <p:sp>
          <p:nvSpPr>
            <p:cNvPr id="453" name="Rectangle 442"/>
            <p:cNvSpPr>
              <a:spLocks noChangeArrowheads="1"/>
            </p:cNvSpPr>
            <p:nvPr/>
          </p:nvSpPr>
          <p:spPr bwMode="auto">
            <a:xfrm>
              <a:off x="6221730" y="1824672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633</a:t>
              </a:r>
              <a:endParaRPr lang="en-US" sz="1200" baseline="-25000"/>
            </a:p>
          </p:txBody>
        </p:sp>
        <p:sp>
          <p:nvSpPr>
            <p:cNvPr id="454" name="Rectangle 444"/>
            <p:cNvSpPr>
              <a:spLocks noChangeArrowheads="1"/>
            </p:cNvSpPr>
            <p:nvPr/>
          </p:nvSpPr>
          <p:spPr bwMode="auto">
            <a:xfrm>
              <a:off x="7280910" y="1165542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875</a:t>
              </a:r>
              <a:endParaRPr lang="en-US" sz="1200" baseline="-25000"/>
            </a:p>
          </p:txBody>
        </p:sp>
        <p:sp>
          <p:nvSpPr>
            <p:cNvPr id="455" name="Rectangle 445"/>
            <p:cNvSpPr>
              <a:spLocks noChangeArrowheads="1"/>
            </p:cNvSpPr>
            <p:nvPr/>
          </p:nvSpPr>
          <p:spPr bwMode="auto">
            <a:xfrm>
              <a:off x="4728210" y="1920875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292</a:t>
              </a:r>
              <a:endParaRPr lang="en-US" sz="1200" baseline="-25000"/>
            </a:p>
          </p:txBody>
        </p:sp>
        <p:sp>
          <p:nvSpPr>
            <p:cNvPr id="456" name="Rectangle 446"/>
            <p:cNvSpPr>
              <a:spLocks noChangeArrowheads="1"/>
            </p:cNvSpPr>
            <p:nvPr/>
          </p:nvSpPr>
          <p:spPr bwMode="auto">
            <a:xfrm>
              <a:off x="5233035" y="201326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dirty="0"/>
                <a:t>405</a:t>
              </a:r>
              <a:endParaRPr lang="en-US" sz="1200" baseline="-25000" dirty="0"/>
            </a:p>
          </p:txBody>
        </p:sp>
        <p:sp>
          <p:nvSpPr>
            <p:cNvPr id="457" name="Rectangle 447"/>
            <p:cNvSpPr>
              <a:spLocks noChangeArrowheads="1"/>
            </p:cNvSpPr>
            <p:nvPr/>
          </p:nvSpPr>
          <p:spPr bwMode="auto">
            <a:xfrm>
              <a:off x="5802630" y="208946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534</a:t>
              </a:r>
              <a:endParaRPr lang="en-US" sz="1200" baseline="-25000"/>
            </a:p>
          </p:txBody>
        </p:sp>
        <p:sp>
          <p:nvSpPr>
            <p:cNvPr id="458" name="Rectangle 448"/>
            <p:cNvSpPr>
              <a:spLocks noChangeArrowheads="1"/>
            </p:cNvSpPr>
            <p:nvPr/>
          </p:nvSpPr>
          <p:spPr bwMode="auto">
            <a:xfrm>
              <a:off x="7448550" y="227234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907</a:t>
              </a:r>
              <a:endParaRPr lang="en-US" sz="1200" baseline="-25000"/>
            </a:p>
          </p:txBody>
        </p:sp>
        <p:sp>
          <p:nvSpPr>
            <p:cNvPr id="459" name="Rectangle 449"/>
            <p:cNvSpPr>
              <a:spLocks noChangeArrowheads="1"/>
            </p:cNvSpPr>
            <p:nvPr/>
          </p:nvSpPr>
          <p:spPr bwMode="auto">
            <a:xfrm>
              <a:off x="7715250" y="2272347"/>
              <a:ext cx="525785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dirty="0"/>
                <a:t>1020</a:t>
              </a:r>
              <a:endParaRPr lang="en-US" sz="1200" baseline="-25000" dirty="0"/>
            </a:p>
          </p:txBody>
        </p:sp>
        <p:sp>
          <p:nvSpPr>
            <p:cNvPr id="460" name="Rectangle 451"/>
            <p:cNvSpPr>
              <a:spLocks noChangeArrowheads="1"/>
            </p:cNvSpPr>
            <p:nvPr/>
          </p:nvSpPr>
          <p:spPr bwMode="auto">
            <a:xfrm>
              <a:off x="6374130" y="2284730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663</a:t>
              </a:r>
              <a:endParaRPr lang="en-US" sz="1200" baseline="-25000"/>
            </a:p>
          </p:txBody>
        </p:sp>
        <p:sp>
          <p:nvSpPr>
            <p:cNvPr id="461" name="Rectangle 452"/>
            <p:cNvSpPr>
              <a:spLocks noChangeArrowheads="1"/>
            </p:cNvSpPr>
            <p:nvPr/>
          </p:nvSpPr>
          <p:spPr bwMode="auto">
            <a:xfrm>
              <a:off x="6937058" y="2318067"/>
              <a:ext cx="440826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778</a:t>
              </a:r>
              <a:endParaRPr lang="en-US" sz="1200" baseline="-25000"/>
            </a:p>
          </p:txBody>
        </p:sp>
        <p:sp>
          <p:nvSpPr>
            <p:cNvPr id="462" name="Rectangle 453"/>
            <p:cNvSpPr>
              <a:spLocks noChangeArrowheads="1"/>
            </p:cNvSpPr>
            <p:nvPr/>
          </p:nvSpPr>
          <p:spPr bwMode="auto">
            <a:xfrm>
              <a:off x="8262938" y="2318067"/>
              <a:ext cx="525785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1080</a:t>
              </a:r>
              <a:endParaRPr lang="en-US" sz="1200" baseline="-25000"/>
            </a:p>
          </p:txBody>
        </p:sp>
        <p:sp>
          <p:nvSpPr>
            <p:cNvPr id="463" name="Rectangle 454"/>
            <p:cNvSpPr>
              <a:spLocks noChangeArrowheads="1"/>
            </p:cNvSpPr>
            <p:nvPr/>
          </p:nvSpPr>
          <p:spPr bwMode="auto">
            <a:xfrm>
              <a:off x="7882890" y="2104707"/>
              <a:ext cx="525785" cy="277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/>
                <a:t>1022</a:t>
              </a:r>
              <a:endParaRPr lang="en-US" sz="1200" baseline="-25000"/>
            </a:p>
          </p:txBody>
        </p:sp>
      </p:grpSp>
      <p:sp>
        <p:nvSpPr>
          <p:cNvPr id="470" name="Oval 469"/>
          <p:cNvSpPr/>
          <p:nvPr/>
        </p:nvSpPr>
        <p:spPr>
          <a:xfrm>
            <a:off x="6835422" y="2415822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1" name="Straight Connector 470"/>
          <p:cNvCxnSpPr/>
          <p:nvPr/>
        </p:nvCxnSpPr>
        <p:spPr>
          <a:xfrm rot="10800000" flipV="1">
            <a:off x="3733800" y="2514602"/>
            <a:ext cx="3124202" cy="137159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Straight Connector 473"/>
          <p:cNvCxnSpPr>
            <a:stCxn id="470" idx="6"/>
          </p:cNvCxnSpPr>
          <p:nvPr/>
        </p:nvCxnSpPr>
        <p:spPr>
          <a:xfrm>
            <a:off x="7064022" y="2530122"/>
            <a:ext cx="1927578" cy="135607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6" name="Rectangle 465"/>
          <p:cNvSpPr/>
          <p:nvPr/>
        </p:nvSpPr>
        <p:spPr>
          <a:xfrm>
            <a:off x="7924800" y="3962400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latin typeface="Comic Sans MS" pitchFamily="66" charset="0"/>
              </a:rPr>
              <a:t>MS/MS</a:t>
            </a:r>
            <a:endParaRPr lang="en-US" dirty="0"/>
          </a:p>
        </p:txBody>
      </p:sp>
      <p:sp>
        <p:nvSpPr>
          <p:cNvPr id="467" name="Rectangle 87"/>
          <p:cNvSpPr>
            <a:spLocks noChangeArrowheads="1"/>
          </p:cNvSpPr>
          <p:nvPr/>
        </p:nvSpPr>
        <p:spPr bwMode="auto">
          <a:xfrm>
            <a:off x="1828800" y="609600"/>
            <a:ext cx="533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400" b="1" dirty="0">
                <a:latin typeface="Comic Sans MS" pitchFamily="66" charset="0"/>
              </a:rPr>
              <a:t>Peptide intensity vs m/z vs time</a:t>
            </a:r>
          </a:p>
        </p:txBody>
      </p:sp>
    </p:spTree>
    <p:extLst>
      <p:ext uri="{BB962C8B-B14F-4D97-AF65-F5344CB8AC3E}">
        <p14:creationId xmlns:p14="http://schemas.microsoft.com/office/powerpoint/2010/main" val="1883450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 animBg="1"/>
      <p:bldP spid="30" grpId="0" animBg="1"/>
      <p:bldP spid="465" grpId="0" animBg="1"/>
      <p:bldP spid="470" grpId="0" animBg="1"/>
      <p:bldP spid="46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Detection of steps: Simulations - FDR and FNR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5842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9800" y="618067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S/N=0.05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8200" y="618067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S/N=0.25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2800" y="618067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S/N=1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1608667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" y="3525335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30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5494867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+mn-lt"/>
                <a:cs typeface="Courier New" pitchFamily="49" charset="0"/>
              </a:rPr>
              <a:t>Bin size = 100</a:t>
            </a:r>
            <a:endParaRPr lang="en-US" dirty="0">
              <a:latin typeface="+mn-lt"/>
              <a:cs typeface="Courier New" pitchFamily="49" charset="0"/>
            </a:endParaRPr>
          </a:p>
        </p:txBody>
      </p:sp>
      <p:pic>
        <p:nvPicPr>
          <p:cNvPr id="277506" name="Picture 2" descr="C:\Users\fenyo\Google Drive\NYU\Teaching\2014  Spring BMI Methods - Signal Processing\figs\detection_of_steps\step_peak_fdr_fnr_bins=10_SN=1.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869" y="922867"/>
            <a:ext cx="1862531" cy="1828800"/>
          </a:xfrm>
          <a:prstGeom prst="rect">
            <a:avLst/>
          </a:prstGeom>
          <a:noFill/>
        </p:spPr>
      </p:pic>
      <p:pic>
        <p:nvPicPr>
          <p:cNvPr id="277507" name="Picture 3" descr="C:\Users\fenyo\Google Drive\NYU\Teaching\2014  Spring BMI Methods - Signal Processing\figs\detection_of_steps\step_peak_fdr_fnr_bins=10_SN=0.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922867"/>
            <a:ext cx="1860691" cy="1828800"/>
          </a:xfrm>
          <a:prstGeom prst="rect">
            <a:avLst/>
          </a:prstGeom>
          <a:noFill/>
        </p:spPr>
      </p:pic>
      <p:pic>
        <p:nvPicPr>
          <p:cNvPr id="277508" name="Picture 4" descr="C:\Users\fenyo\Google Drive\NYU\Teaching\2014  Spring BMI Methods - Signal Processing\figs\detection_of_steps\step_peak_fdr_fnr_bins=10_SN=0.2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922867"/>
            <a:ext cx="1860691" cy="1828800"/>
          </a:xfrm>
          <a:prstGeom prst="rect">
            <a:avLst/>
          </a:prstGeom>
          <a:noFill/>
        </p:spPr>
      </p:pic>
      <p:pic>
        <p:nvPicPr>
          <p:cNvPr id="277509" name="Picture 5" descr="C:\Users\fenyo\Google Drive\NYU\Teaching\2014  Spring BMI Methods - Signal Processing\figs\detection_of_steps\step_peak_fdr_fnr_bins=30_SN=1.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904067"/>
            <a:ext cx="1861917" cy="1828800"/>
          </a:xfrm>
          <a:prstGeom prst="rect">
            <a:avLst/>
          </a:prstGeom>
          <a:noFill/>
        </p:spPr>
      </p:pic>
      <p:pic>
        <p:nvPicPr>
          <p:cNvPr id="277510" name="Picture 6" descr="C:\Users\fenyo\Google Drive\NYU\Teaching\2014  Spring BMI Methods - Signal Processing\figs\detection_of_steps\step_peak_fdr_fnr_bins=30_SN=0.0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2904067"/>
            <a:ext cx="1860691" cy="1828800"/>
          </a:xfrm>
          <a:prstGeom prst="rect">
            <a:avLst/>
          </a:prstGeom>
          <a:noFill/>
        </p:spPr>
      </p:pic>
      <p:pic>
        <p:nvPicPr>
          <p:cNvPr id="277511" name="Picture 7" descr="C:\Users\fenyo\Google Drive\NYU\Teaching\2014  Spring BMI Methods - Signal Processing\figs\detection_of_steps\step_peak_fdr_fnr_bins=30_SN=0.2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2904067"/>
            <a:ext cx="1860691" cy="1828800"/>
          </a:xfrm>
          <a:prstGeom prst="rect">
            <a:avLst/>
          </a:prstGeom>
          <a:noFill/>
        </p:spPr>
      </p:pic>
      <p:pic>
        <p:nvPicPr>
          <p:cNvPr id="277512" name="Picture 8" descr="C:\Users\fenyo\Google Drive\NYU\Teaching\2014  Spring BMI Methods - Signal Processing\figs\detection_of_steps\step_peak_fdr_fnr_bins=100_SN=1.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5600" y="4885267"/>
            <a:ext cx="1860691" cy="1828800"/>
          </a:xfrm>
          <a:prstGeom prst="rect">
            <a:avLst/>
          </a:prstGeom>
          <a:noFill/>
        </p:spPr>
      </p:pic>
      <p:pic>
        <p:nvPicPr>
          <p:cNvPr id="277513" name="Picture 9" descr="C:\Users\fenyo\Google Drive\NYU\Teaching\2014  Spring BMI Methods - Signal Processing\figs\detection_of_steps\step_peak_fdr_fnr_bins=100_SN=0.0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5000" y="4885267"/>
            <a:ext cx="1861917" cy="1828800"/>
          </a:xfrm>
          <a:prstGeom prst="rect">
            <a:avLst/>
          </a:prstGeom>
          <a:noFill/>
        </p:spPr>
      </p:pic>
      <p:pic>
        <p:nvPicPr>
          <p:cNvPr id="277514" name="Picture 10" descr="C:\Users\fenyo\Google Drive\NYU\Teaching\2014  Spring BMI Methods - Signal Processing\figs\detection_of_steps\step_peak_fdr_fnr_bins=100_SN=0.2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4885267"/>
            <a:ext cx="1818988" cy="1828800"/>
          </a:xfrm>
          <a:prstGeom prst="rect">
            <a:avLst/>
          </a:prstGeom>
          <a:noFill/>
        </p:spPr>
      </p:pic>
      <p:sp>
        <p:nvSpPr>
          <p:cNvPr id="19" name="Rectangle 87"/>
          <p:cNvSpPr>
            <a:spLocks noChangeArrowheads="1"/>
          </p:cNvSpPr>
          <p:nvPr/>
        </p:nvSpPr>
        <p:spPr bwMode="auto">
          <a:xfrm rot="-5400000">
            <a:off x="1035049" y="172931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Rate</a:t>
            </a:r>
          </a:p>
        </p:txBody>
      </p:sp>
      <p:sp>
        <p:nvSpPr>
          <p:cNvPr id="22" name="Rectangle 87"/>
          <p:cNvSpPr>
            <a:spLocks noChangeArrowheads="1"/>
          </p:cNvSpPr>
          <p:nvPr/>
        </p:nvSpPr>
        <p:spPr bwMode="auto">
          <a:xfrm rot="-5400000">
            <a:off x="1035050" y="355811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Rate</a:t>
            </a:r>
          </a:p>
        </p:txBody>
      </p:sp>
      <p:sp>
        <p:nvSpPr>
          <p:cNvPr id="23" name="Rectangle 87"/>
          <p:cNvSpPr>
            <a:spLocks noChangeArrowheads="1"/>
          </p:cNvSpPr>
          <p:nvPr/>
        </p:nvSpPr>
        <p:spPr bwMode="auto">
          <a:xfrm rot="-5400000">
            <a:off x="1035050" y="569171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Rate</a:t>
            </a:r>
          </a:p>
        </p:txBody>
      </p:sp>
      <p:sp>
        <p:nvSpPr>
          <p:cNvPr id="24" name="Rectangle 87"/>
          <p:cNvSpPr>
            <a:spLocks noChangeArrowheads="1"/>
          </p:cNvSpPr>
          <p:nvPr/>
        </p:nvSpPr>
        <p:spPr bwMode="auto">
          <a:xfrm rot="-5400000">
            <a:off x="3321049" y="172931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Rate</a:t>
            </a:r>
          </a:p>
        </p:txBody>
      </p:sp>
      <p:sp>
        <p:nvSpPr>
          <p:cNvPr id="25" name="Rectangle 87"/>
          <p:cNvSpPr>
            <a:spLocks noChangeArrowheads="1"/>
          </p:cNvSpPr>
          <p:nvPr/>
        </p:nvSpPr>
        <p:spPr bwMode="auto">
          <a:xfrm rot="-5400000">
            <a:off x="3321050" y="355811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Rate</a:t>
            </a:r>
          </a:p>
        </p:txBody>
      </p:sp>
      <p:sp>
        <p:nvSpPr>
          <p:cNvPr id="26" name="Rectangle 87"/>
          <p:cNvSpPr>
            <a:spLocks noChangeArrowheads="1"/>
          </p:cNvSpPr>
          <p:nvPr/>
        </p:nvSpPr>
        <p:spPr bwMode="auto">
          <a:xfrm rot="-5400000">
            <a:off x="3321050" y="569171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Rate</a:t>
            </a:r>
          </a:p>
        </p:txBody>
      </p:sp>
      <p:sp>
        <p:nvSpPr>
          <p:cNvPr id="27" name="Rectangle 87"/>
          <p:cNvSpPr>
            <a:spLocks noChangeArrowheads="1"/>
          </p:cNvSpPr>
          <p:nvPr/>
        </p:nvSpPr>
        <p:spPr bwMode="auto">
          <a:xfrm rot="-5400000">
            <a:off x="5822949" y="172931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Rate</a:t>
            </a:r>
          </a:p>
        </p:txBody>
      </p:sp>
      <p:sp>
        <p:nvSpPr>
          <p:cNvPr id="28" name="Rectangle 87"/>
          <p:cNvSpPr>
            <a:spLocks noChangeArrowheads="1"/>
          </p:cNvSpPr>
          <p:nvPr/>
        </p:nvSpPr>
        <p:spPr bwMode="auto">
          <a:xfrm rot="-5400000">
            <a:off x="5822950" y="355811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Rate</a:t>
            </a:r>
          </a:p>
        </p:txBody>
      </p:sp>
      <p:sp>
        <p:nvSpPr>
          <p:cNvPr id="29" name="Rectangle 87"/>
          <p:cNvSpPr>
            <a:spLocks noChangeArrowheads="1"/>
          </p:cNvSpPr>
          <p:nvPr/>
        </p:nvSpPr>
        <p:spPr bwMode="auto">
          <a:xfrm rot="-5400000">
            <a:off x="5822950" y="569171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Rate</a:t>
            </a:r>
          </a:p>
        </p:txBody>
      </p:sp>
      <p:sp>
        <p:nvSpPr>
          <p:cNvPr id="30" name="Rectangle 87"/>
          <p:cNvSpPr>
            <a:spLocks noChangeArrowheads="1"/>
          </p:cNvSpPr>
          <p:nvPr/>
        </p:nvSpPr>
        <p:spPr bwMode="auto">
          <a:xfrm>
            <a:off x="6781800" y="270086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Threshold</a:t>
            </a:r>
          </a:p>
        </p:txBody>
      </p:sp>
      <p:sp>
        <p:nvSpPr>
          <p:cNvPr id="31" name="Rectangle 87"/>
          <p:cNvSpPr>
            <a:spLocks noChangeArrowheads="1"/>
          </p:cNvSpPr>
          <p:nvPr/>
        </p:nvSpPr>
        <p:spPr bwMode="auto">
          <a:xfrm>
            <a:off x="6781800" y="469476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Threshold</a:t>
            </a:r>
          </a:p>
        </p:txBody>
      </p:sp>
      <p:sp>
        <p:nvSpPr>
          <p:cNvPr id="32" name="Rectangle 87"/>
          <p:cNvSpPr>
            <a:spLocks noChangeArrowheads="1"/>
          </p:cNvSpPr>
          <p:nvPr/>
        </p:nvSpPr>
        <p:spPr bwMode="auto">
          <a:xfrm>
            <a:off x="6781800" y="665056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Threshold</a:t>
            </a:r>
          </a:p>
        </p:txBody>
      </p:sp>
      <p:sp>
        <p:nvSpPr>
          <p:cNvPr id="33" name="Rectangle 87"/>
          <p:cNvSpPr>
            <a:spLocks noChangeArrowheads="1"/>
          </p:cNvSpPr>
          <p:nvPr/>
        </p:nvSpPr>
        <p:spPr bwMode="auto">
          <a:xfrm>
            <a:off x="4343400" y="270086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Threshold</a:t>
            </a:r>
          </a:p>
        </p:txBody>
      </p:sp>
      <p:sp>
        <p:nvSpPr>
          <p:cNvPr id="34" name="Rectangle 87"/>
          <p:cNvSpPr>
            <a:spLocks noChangeArrowheads="1"/>
          </p:cNvSpPr>
          <p:nvPr/>
        </p:nvSpPr>
        <p:spPr bwMode="auto">
          <a:xfrm>
            <a:off x="4343400" y="469476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Threshold</a:t>
            </a:r>
          </a:p>
        </p:txBody>
      </p:sp>
      <p:sp>
        <p:nvSpPr>
          <p:cNvPr id="35" name="Rectangle 87"/>
          <p:cNvSpPr>
            <a:spLocks noChangeArrowheads="1"/>
          </p:cNvSpPr>
          <p:nvPr/>
        </p:nvSpPr>
        <p:spPr bwMode="auto">
          <a:xfrm>
            <a:off x="4343400" y="665056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Threshold</a:t>
            </a:r>
          </a:p>
        </p:txBody>
      </p:sp>
      <p:sp>
        <p:nvSpPr>
          <p:cNvPr id="36" name="Rectangle 87"/>
          <p:cNvSpPr>
            <a:spLocks noChangeArrowheads="1"/>
          </p:cNvSpPr>
          <p:nvPr/>
        </p:nvSpPr>
        <p:spPr bwMode="auto">
          <a:xfrm>
            <a:off x="2057400" y="270086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Threshold</a:t>
            </a:r>
          </a:p>
        </p:txBody>
      </p:sp>
      <p:sp>
        <p:nvSpPr>
          <p:cNvPr id="37" name="Rectangle 87"/>
          <p:cNvSpPr>
            <a:spLocks noChangeArrowheads="1"/>
          </p:cNvSpPr>
          <p:nvPr/>
        </p:nvSpPr>
        <p:spPr bwMode="auto">
          <a:xfrm>
            <a:off x="2057400" y="469476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Threshold</a:t>
            </a:r>
          </a:p>
        </p:txBody>
      </p:sp>
      <p:sp>
        <p:nvSpPr>
          <p:cNvPr id="38" name="Rectangle 87"/>
          <p:cNvSpPr>
            <a:spLocks noChangeArrowheads="1"/>
          </p:cNvSpPr>
          <p:nvPr/>
        </p:nvSpPr>
        <p:spPr bwMode="auto">
          <a:xfrm>
            <a:off x="2057400" y="6650567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Threshold</a:t>
            </a:r>
          </a:p>
        </p:txBody>
      </p:sp>
      <p:sp>
        <p:nvSpPr>
          <p:cNvPr id="39" name="Rectangle 87"/>
          <p:cNvSpPr>
            <a:spLocks noChangeArrowheads="1"/>
          </p:cNvSpPr>
          <p:nvPr/>
        </p:nvSpPr>
        <p:spPr bwMode="auto">
          <a:xfrm>
            <a:off x="4572000" y="40132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</a:t>
            </a:r>
          </a:p>
          <a:p>
            <a:pPr algn="ctr"/>
            <a:r>
              <a:rPr lang="sv-SE" sz="1200" b="1" dirty="0">
                <a:latin typeface="Comic Sans MS" pitchFamily="66" charset="0"/>
              </a:rPr>
              <a:t>Discovery </a:t>
            </a:r>
          </a:p>
          <a:p>
            <a:pPr algn="ctr"/>
            <a:r>
              <a:rPr lang="sv-SE" sz="1200" b="1" dirty="0">
                <a:latin typeface="Comic Sans MS" pitchFamily="66" charset="0"/>
              </a:rPr>
              <a:t>Rate</a:t>
            </a:r>
          </a:p>
        </p:txBody>
      </p:sp>
      <p:sp>
        <p:nvSpPr>
          <p:cNvPr id="40" name="Rectangle 87"/>
          <p:cNvSpPr>
            <a:spLocks noChangeArrowheads="1"/>
          </p:cNvSpPr>
          <p:nvPr/>
        </p:nvSpPr>
        <p:spPr bwMode="auto">
          <a:xfrm>
            <a:off x="4724400" y="3213100"/>
            <a:ext cx="167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1200" b="1" dirty="0">
                <a:latin typeface="Comic Sans MS" pitchFamily="66" charset="0"/>
              </a:rPr>
              <a:t>False </a:t>
            </a:r>
          </a:p>
          <a:p>
            <a:pPr algn="ctr"/>
            <a:r>
              <a:rPr lang="sv-SE" sz="1200" b="1" dirty="0">
                <a:latin typeface="Comic Sans MS" pitchFamily="66" charset="0"/>
              </a:rPr>
              <a:t>Negative</a:t>
            </a:r>
          </a:p>
          <a:p>
            <a:pPr algn="ctr"/>
            <a:r>
              <a:rPr lang="sv-SE" sz="1200" b="1" dirty="0">
                <a:latin typeface="Comic Sans MS" pitchFamily="66" charset="0"/>
              </a:rPr>
              <a:t>Rate</a:t>
            </a:r>
          </a:p>
        </p:txBody>
      </p:sp>
    </p:spTree>
    <p:extLst>
      <p:ext uri="{BB962C8B-B14F-4D97-AF65-F5344CB8AC3E}">
        <p14:creationId xmlns:p14="http://schemas.microsoft.com/office/powerpoint/2010/main" val="165882680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8851" y="0"/>
            <a:ext cx="51106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2800" b="1" dirty="0">
                <a:latin typeface="Comic Sans MS" pitchFamily="66" charset="0"/>
              </a:rPr>
              <a:t>Signal Processing Lab:</a:t>
            </a:r>
          </a:p>
          <a:p>
            <a:pPr lvl="0" algn="ctr" defTabSz="914400">
              <a:defRPr/>
            </a:pPr>
            <a:r>
              <a:rPr lang="en-US" sz="2000" b="1" dirty="0">
                <a:latin typeface="Comic Sans MS" pitchFamily="66" charset="0"/>
              </a:rPr>
              <a:t>Transcription factor binding to LINE-1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086" y="914400"/>
            <a:ext cx="7280564" cy="27853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5682" t="36673" r="21743" b="8504"/>
          <a:stretch/>
        </p:blipFill>
        <p:spPr>
          <a:xfrm>
            <a:off x="1758086" y="3778793"/>
            <a:ext cx="7277958" cy="2750127"/>
          </a:xfrm>
          <a:prstGeom prst="rect">
            <a:avLst/>
          </a:prstGeom>
        </p:spPr>
      </p:pic>
      <p:sp>
        <p:nvSpPr>
          <p:cNvPr id="25" name="TextBox 24">
            <a:extLst/>
          </p:cNvPr>
          <p:cNvSpPr txBox="1"/>
          <p:nvPr/>
        </p:nvSpPr>
        <p:spPr>
          <a:xfrm>
            <a:off x="4787369" y="819326"/>
            <a:ext cx="981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MYC</a:t>
            </a:r>
            <a:endParaRPr lang="en-US" sz="2000" b="1" dirty="0">
              <a:solidFill>
                <a:srgbClr val="5BB2D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/>
          </p:cNvPr>
          <p:cNvSpPr txBox="1"/>
          <p:nvPr/>
        </p:nvSpPr>
        <p:spPr>
          <a:xfrm>
            <a:off x="4787369" y="3818834"/>
            <a:ext cx="981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CTCF</a:t>
            </a:r>
            <a:endParaRPr lang="en-US" sz="2000" b="1" dirty="0">
              <a:solidFill>
                <a:srgbClr val="5BB2D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01981" y="6463147"/>
            <a:ext cx="5243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Sun X </a:t>
            </a:r>
            <a:r>
              <a:rPr lang="en-US" sz="1200" i="1" dirty="0">
                <a:latin typeface="Arial" panose="020B0604020202020204" pitchFamily="34" charset="0"/>
                <a:ea typeface="Times New Roman" panose="02020603050405020304" pitchFamily="18" charset="0"/>
              </a:rPr>
              <a:t>et al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., Transcription factor profiling reveals molecular choreography and key regulators of human retrotransposon expression, PNAS 2018. </a:t>
            </a:r>
            <a:endParaRPr lang="en-US" sz="1200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98186" y="1310296"/>
            <a:ext cx="1617860" cy="1337400"/>
            <a:chOff x="4342014" y="974620"/>
            <a:chExt cx="3589193" cy="2966998"/>
          </a:xfrm>
        </p:grpSpPr>
        <p:pic>
          <p:nvPicPr>
            <p:cNvPr id="9" name="Picture 2">
              <a:extLst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2014" y="974620"/>
              <a:ext cx="3589193" cy="2966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r="46499" b="65366"/>
            <a:stretch/>
          </p:blipFill>
          <p:spPr bwMode="auto">
            <a:xfrm>
              <a:off x="4342014" y="974620"/>
              <a:ext cx="1920242" cy="1027601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/>
            </a:ln>
          </p:spPr>
        </p:pic>
      </p:grpSp>
      <p:sp>
        <p:nvSpPr>
          <p:cNvPr id="11" name="Line 88">
            <a:extLst>
              <a:ext uri="{FF2B5EF4-FFF2-40B4-BE49-F238E27FC236}">
                <a16:creationId xmlns:a16="http://schemas.microsoft.com/office/drawing/2014/main" id="{589C028B-E2A2-4011-AC89-2571EEBCA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80772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2635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21199" y="0"/>
            <a:ext cx="80778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Signal Processing Lab: Peak Finding Examples</a:t>
            </a:r>
          </a:p>
        </p:txBody>
      </p:sp>
      <p:sp>
        <p:nvSpPr>
          <p:cNvPr id="6" name="Line 88"/>
          <p:cNvSpPr>
            <a:spLocks noChangeShapeType="1"/>
          </p:cNvSpPr>
          <p:nvPr/>
        </p:nvSpPr>
        <p:spPr bwMode="auto">
          <a:xfrm>
            <a:off x="609600" y="47822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F7B39-61D0-4677-B33C-4DD512113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509816"/>
            <a:ext cx="5181600" cy="2193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17E461-E245-4DD0-BDDE-BD5024780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81" y="2550459"/>
            <a:ext cx="5177119" cy="2173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4588815"/>
            <a:ext cx="5181601" cy="2188503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04800" y="1406282"/>
            <a:ext cx="14558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omic Sans MS" pitchFamily="66" charset="0"/>
              </a:rPr>
              <a:t>Example 1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04800" y="3436959"/>
            <a:ext cx="14558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omic Sans MS" pitchFamily="66" charset="0"/>
              </a:rPr>
              <a:t>Example 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04800" y="5483011"/>
            <a:ext cx="14558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omic Sans MS" pitchFamily="66" charset="0"/>
              </a:rPr>
              <a:t>Example 3</a:t>
            </a:r>
          </a:p>
        </p:txBody>
      </p:sp>
    </p:spTree>
    <p:extLst>
      <p:ext uri="{BB962C8B-B14F-4D97-AF65-F5344CB8AC3E}">
        <p14:creationId xmlns:p14="http://schemas.microsoft.com/office/powerpoint/2010/main" val="14382447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latin typeface="Comic Sans MS" pitchFamily="66" charset="0"/>
              </a:rPr>
              <a:t>Example Data: Super-Resolution Microscopy</a:t>
            </a:r>
            <a:endParaRPr lang="sv-SE" sz="2800" b="1" dirty="0">
              <a:latin typeface="Comic Sans MS" pitchFamily="66" charset="0"/>
            </a:endParaRP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809076" y="533400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19400" y="6211669"/>
            <a:ext cx="358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Dylan Reid and Eli Rothenberg</a:t>
            </a:r>
          </a:p>
        </p:txBody>
      </p:sp>
      <p:pic>
        <p:nvPicPr>
          <p:cNvPr id="8194" name="Picture 2" descr="C:\Users\fenyo\Google Drive\NYU\Teaching\2014 Fall Biostatistics and Bioinformatics\-- 25. Bioimage Informatics\examples\reid\imag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762000"/>
            <a:ext cx="6553200" cy="5260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999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Sinus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73057" name="Picture 1" descr="C:\Users\fenyo\Google Drive\NYU\Teaching\2014  Spring BMI Methods - Signal Processing\figs\s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0" y="1219200"/>
            <a:ext cx="5035550" cy="471487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778000" y="1968500"/>
            <a:ext cx="0" cy="1600200"/>
          </a:xfrm>
          <a:prstGeom prst="line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4400" y="1371600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amplitude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828800" y="5105400"/>
            <a:ext cx="1295400" cy="0"/>
          </a:xfrm>
          <a:prstGeom prst="line">
            <a:avLst/>
          </a:prstGeom>
          <a:ln w="5715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0" y="5181600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Wave length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161708" y="3276600"/>
            <a:ext cx="1295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135582" y="1918063"/>
            <a:ext cx="1343296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78878" y="1905000"/>
            <a:ext cx="0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04708" y="30607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304708" y="3060700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58608" y="322725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468044" y="2133600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81436" y="212913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c</a:t>
            </a:r>
          </a:p>
        </p:txBody>
      </p:sp>
      <p:sp>
        <p:nvSpPr>
          <p:cNvPr id="29" name="Arc 28"/>
          <p:cNvSpPr/>
          <p:nvPr/>
        </p:nvSpPr>
        <p:spPr>
          <a:xfrm>
            <a:off x="7237908" y="3163389"/>
            <a:ext cx="76200" cy="1524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290160" y="288253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18" charset="2"/>
              </a:rPr>
              <a:t>a</a:t>
            </a:r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306781" y="1371601"/>
            <a:ext cx="3761019" cy="375774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6611" name="Object 3"/>
          <p:cNvGraphicFramePr>
            <a:graphicFrameLocks noChangeAspect="1"/>
          </p:cNvGraphicFramePr>
          <p:nvPr/>
        </p:nvGraphicFramePr>
        <p:xfrm>
          <a:off x="6046788" y="3657600"/>
          <a:ext cx="238601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2" name="Equation" r:id="rId5" imgW="825500" imgH="203200" progId="Equation.3">
                  <p:embed/>
                </p:oleObj>
              </mc:Choice>
              <mc:Fallback>
                <p:oleObj name="Equation" r:id="rId5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6788" y="3657600"/>
                        <a:ext cx="2386012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3012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7" name="Rectangle 8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sv-SE" sz="2800" b="1" dirty="0">
                <a:latin typeface="Comic Sans MS" pitchFamily="66" charset="0"/>
              </a:rPr>
              <a:t>Sinus and Cosinus</a:t>
            </a:r>
          </a:p>
        </p:txBody>
      </p:sp>
      <p:sp>
        <p:nvSpPr>
          <p:cNvPr id="3098" name="Line 88"/>
          <p:cNvSpPr>
            <a:spLocks noChangeShapeType="1"/>
          </p:cNvSpPr>
          <p:nvPr/>
        </p:nvSpPr>
        <p:spPr bwMode="auto">
          <a:xfrm>
            <a:off x="609600" y="651933"/>
            <a:ext cx="79248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omic Sans MS" pitchFamily="66" charset="0"/>
            </a:endParaRPr>
          </a:p>
        </p:txBody>
      </p:sp>
      <p:pic>
        <p:nvPicPr>
          <p:cNvPr id="185346" name="Picture 2" descr="C:\Users\fenyo\Google Drive\NYU\Teaching\2014  Spring BMI Methods - Signal Processing\figs\sin-co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28725"/>
            <a:ext cx="5035550" cy="4714875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7161708" y="3276600"/>
            <a:ext cx="1295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135582" y="1918063"/>
            <a:ext cx="1343296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78878" y="1905000"/>
            <a:ext cx="0" cy="1371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304708" y="30607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4708" y="3060700"/>
            <a:ext cx="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58608" y="3227252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8044" y="2133600"/>
            <a:ext cx="341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81436" y="2129135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itchFamily="66" charset="0"/>
              </a:rPr>
              <a:t>c</a:t>
            </a:r>
          </a:p>
        </p:txBody>
      </p:sp>
      <p:sp>
        <p:nvSpPr>
          <p:cNvPr id="22" name="Arc 21"/>
          <p:cNvSpPr/>
          <p:nvPr/>
        </p:nvSpPr>
        <p:spPr>
          <a:xfrm>
            <a:off x="7237908" y="3163389"/>
            <a:ext cx="76200" cy="15240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290160" y="288253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18" charset="2"/>
              </a:rPr>
              <a:t>a</a:t>
            </a:r>
          </a:p>
        </p:txBody>
      </p:sp>
      <p:graphicFrame>
        <p:nvGraphicFramePr>
          <p:cNvPr id="24" name="Object 1"/>
          <p:cNvGraphicFramePr>
            <a:graphicFrameLocks noChangeAspect="1"/>
          </p:cNvGraphicFramePr>
          <p:nvPr/>
        </p:nvGraphicFramePr>
        <p:xfrm>
          <a:off x="6046788" y="3657600"/>
          <a:ext cx="238601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4" name="Equation" r:id="rId5" imgW="825500" imgH="203200" progId="Equation.3">
                  <p:embed/>
                </p:oleObj>
              </mc:Choice>
              <mc:Fallback>
                <p:oleObj name="Equation" r:id="rId5" imgW="8255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6788" y="3657600"/>
                        <a:ext cx="2386012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Oval 24"/>
          <p:cNvSpPr>
            <a:spLocks noChangeAspect="1"/>
          </p:cNvSpPr>
          <p:nvPr/>
        </p:nvSpPr>
        <p:spPr>
          <a:xfrm>
            <a:off x="5306781" y="1371601"/>
            <a:ext cx="3761019" cy="375774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564" name="Object 4"/>
          <p:cNvGraphicFramePr>
            <a:graphicFrameLocks noChangeAspect="1"/>
          </p:cNvGraphicFramePr>
          <p:nvPr/>
        </p:nvGraphicFramePr>
        <p:xfrm>
          <a:off x="6054725" y="4060825"/>
          <a:ext cx="24225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35" name="Equation" r:id="rId7" imgW="837836" imgH="203112" progId="Equation.3">
                  <p:embed/>
                </p:oleObj>
              </mc:Choice>
              <mc:Fallback>
                <p:oleObj name="Equation" r:id="rId7" imgW="837836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4725" y="4060825"/>
                        <a:ext cx="2422525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119059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 w="3175">
          <a:solidFill>
            <a:srgbClr val="C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4465</TotalTime>
  <Words>1164</Words>
  <Application>Microsoft Office PowerPoint</Application>
  <PresentationFormat>On-screen Show (4:3)</PresentationFormat>
  <Paragraphs>463</Paragraphs>
  <Slides>62</Slides>
  <Notes>60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ＭＳ Ｐゴシック</vt:lpstr>
      <vt:lpstr>Arial</vt:lpstr>
      <vt:lpstr>Comic Sans MS</vt:lpstr>
      <vt:lpstr>Courier New</vt:lpstr>
      <vt:lpstr>Symbol</vt:lpstr>
      <vt:lpstr>Times New Roman</vt:lpstr>
      <vt:lpstr>Default Design</vt:lpstr>
      <vt:lpstr>Equation</vt:lpstr>
      <vt:lpstr>PowerPoint Presentation</vt:lpstr>
      <vt:lpstr>Example data – ChIP-Seq</vt:lpstr>
      <vt:lpstr>Example data – ChIP-Seq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Fenyo</cp:lastModifiedBy>
  <cp:revision>84</cp:revision>
  <dcterms:created xsi:type="dcterms:W3CDTF">2005-06-29T18:18:27Z</dcterms:created>
  <dcterms:modified xsi:type="dcterms:W3CDTF">2018-09-26T23:30:12Z</dcterms:modified>
</cp:coreProperties>
</file>